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4" r:id="rId4"/>
    <p:sldId id="285" r:id="rId5"/>
    <p:sldId id="260" r:id="rId6"/>
    <p:sldId id="262" r:id="rId7"/>
    <p:sldId id="268" r:id="rId8"/>
    <p:sldId id="286" r:id="rId9"/>
    <p:sldId id="288" r:id="rId10"/>
    <p:sldId id="276" r:id="rId11"/>
    <p:sldId id="287" r:id="rId12"/>
    <p:sldId id="283" r:id="rId13"/>
    <p:sldId id="281" r:id="rId14"/>
    <p:sldId id="282" r:id="rId15"/>
    <p:sldId id="280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7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7272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«Социальное  партнёрство в ДОУ в проектной деятельности»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285884"/>
          </a:xfrm>
        </p:spPr>
        <p:txBody>
          <a:bodyPr>
            <a:normAutofit lnSpcReduction="10000"/>
          </a:bodyPr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Березина Е.В.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Федина Н.П.,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Т.Ю.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№21 «Ласточка» ЯМР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372" y="83668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Логопед-дети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5064"/>
            <a:ext cx="3186649" cy="23153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9" y="1860451"/>
            <a:ext cx="2425030" cy="3233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57" y="1417638"/>
            <a:ext cx="3087067" cy="23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Логопед-дети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74" y="3140968"/>
            <a:ext cx="1933374" cy="295232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94" y="1895288"/>
            <a:ext cx="2289822" cy="2613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64" y="1916832"/>
            <a:ext cx="3013323" cy="40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83671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Психолог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00" y="4273360"/>
            <a:ext cx="2743891" cy="1927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52" y="1270207"/>
            <a:ext cx="2866848" cy="1870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06" y="2580044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83671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Инструктор по ФК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28034"/>
            <a:ext cx="3024336" cy="210927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5"/>
          <a:stretch/>
        </p:blipFill>
        <p:spPr>
          <a:xfrm>
            <a:off x="5508104" y="4128034"/>
            <a:ext cx="3024336" cy="2109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418316"/>
            <a:ext cx="3672408" cy="22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83671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232" y="2652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Музыкальный руководитель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49" y="1628800"/>
            <a:ext cx="6536301" cy="4525963"/>
          </a:xfrm>
        </p:spPr>
      </p:pic>
    </p:spTree>
    <p:extLst>
      <p:ext uri="{BB962C8B-B14F-4D97-AF65-F5344CB8AC3E}">
        <p14:creationId xmlns:p14="http://schemas.microsoft.com/office/powerpoint/2010/main" val="7637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15305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660" y="360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«Путешествие в разноцветную сказку»</a:t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Педагоги-родители-дети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03" y="1705425"/>
            <a:ext cx="3122083" cy="2227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0" y="4151879"/>
            <a:ext cx="3131840" cy="2157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03" y="4151879"/>
            <a:ext cx="3122083" cy="2157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0" y="1705425"/>
            <a:ext cx="3131840" cy="22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19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«Путешествие </a:t>
            </a:r>
            <a: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  <a:t>в разноцветную сказку»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1988840"/>
            <a:ext cx="2232175" cy="2647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2" y="3789040"/>
            <a:ext cx="3227851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01" y="1988840"/>
            <a:ext cx="238660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515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«Путешествие </a:t>
            </a:r>
            <a: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  <a:t>в разноцветную сказку»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68153"/>
            <a:ext cx="3240360" cy="45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335" y="25779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«Путешествие </a:t>
            </a: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в разноцветную сказку»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0332"/>
            <a:ext cx="3247125" cy="2208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6502"/>
            <a:ext cx="3182056" cy="2252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37" y="3880719"/>
            <a:ext cx="3182056" cy="2386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5" y="3841376"/>
            <a:ext cx="3234513" cy="24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072" y="323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«Путешествие в разноцветную сказку»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312368" cy="4797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61" y="1484784"/>
            <a:ext cx="355698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500042"/>
            <a:ext cx="79296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Главной целью</a:t>
            </a:r>
            <a:r>
              <a:rPr lang="en-US" dirty="0"/>
              <a:t> </a:t>
            </a:r>
            <a:r>
              <a:rPr lang="ru-RU" dirty="0"/>
              <a:t>нового стандарта (ФГОС) является</a:t>
            </a:r>
            <a:r>
              <a:rPr lang="en-US" dirty="0"/>
              <a:t> </a:t>
            </a:r>
            <a:r>
              <a:rPr lang="ru-RU" b="1" i="1" dirty="0"/>
              <a:t>развитие личности ребёнка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ru-RU" dirty="0" smtClean="0"/>
              <a:t>В </a:t>
            </a:r>
            <a:r>
              <a:rPr lang="ru-RU" dirty="0"/>
              <a:t>федеральном законе «Об образовании» от 29.12.2012 г.№273-ФЗ </a:t>
            </a:r>
            <a:r>
              <a:rPr lang="ru-RU" dirty="0" smtClean="0"/>
              <a:t>ст.44 предполагается</a:t>
            </a:r>
            <a:r>
              <a:rPr lang="en-US" dirty="0"/>
              <a:t> </a:t>
            </a:r>
            <a:r>
              <a:rPr lang="ru-RU" b="1" i="1" dirty="0"/>
              <a:t>активная роль родителей </a:t>
            </a:r>
            <a:r>
              <a:rPr lang="ru-RU" b="1" i="1" dirty="0" smtClean="0"/>
              <a:t>в процессе обучения и воспитания.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Приказ Министерства образования и науки Российской Федерации (</a:t>
            </a:r>
            <a:r>
              <a:rPr lang="ru-RU" dirty="0" err="1"/>
              <a:t>Минобрнауки</a:t>
            </a:r>
            <a:r>
              <a:rPr lang="ru-RU" dirty="0"/>
              <a:t> России) от 17 октября 2013 г. </a:t>
            </a:r>
            <a:r>
              <a:rPr lang="en-US" dirty="0"/>
              <a:t>N </a:t>
            </a:r>
            <a:r>
              <a:rPr lang="ru-RU" dirty="0"/>
              <a:t>1155 г. Москва</a:t>
            </a:r>
            <a:r>
              <a:rPr lang="en-US" dirty="0"/>
              <a:t> </a:t>
            </a:r>
            <a:r>
              <a:rPr lang="ru-RU" b="1" i="1" dirty="0"/>
              <a:t>предусматривает принципы дошкольного образования, задачи, условия</a:t>
            </a:r>
            <a:r>
              <a:rPr lang="ru-RU" dirty="0"/>
              <a:t>, предполагающие 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42617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Технология социального партнёрства в ДОУ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Социальное</a:t>
            </a:r>
            <a:r>
              <a:rPr lang="ru-RU" dirty="0"/>
              <a:t> </a:t>
            </a:r>
            <a:r>
              <a:rPr lang="ru-RU" b="1" dirty="0"/>
              <a:t>партнерство</a:t>
            </a:r>
            <a:r>
              <a:rPr lang="ru-RU" dirty="0"/>
              <a:t> </a:t>
            </a:r>
            <a:r>
              <a:rPr lang="ru-RU" b="1" dirty="0"/>
              <a:t>дошкольной</a:t>
            </a:r>
            <a:r>
              <a:rPr lang="ru-RU" dirty="0"/>
              <a:t> </a:t>
            </a:r>
            <a:r>
              <a:rPr lang="ru-RU" b="1" dirty="0"/>
              <a:t>образовательной</a:t>
            </a:r>
            <a:r>
              <a:rPr lang="ru-RU" dirty="0"/>
              <a:t> организации – это система </a:t>
            </a:r>
            <a:r>
              <a:rPr lang="ru-RU" dirty="0" smtClean="0"/>
              <a:t>взаимоотношений между</a:t>
            </a:r>
            <a:r>
              <a:rPr lang="ru-RU" dirty="0"/>
              <a:t> </a:t>
            </a:r>
            <a:r>
              <a:rPr lang="ru-RU" b="1" dirty="0"/>
              <a:t>дошкольными</a:t>
            </a:r>
            <a:r>
              <a:rPr lang="ru-RU" dirty="0"/>
              <a:t> </a:t>
            </a:r>
            <a:r>
              <a:rPr lang="ru-RU" b="1" dirty="0" smtClean="0"/>
              <a:t>образовательными</a:t>
            </a:r>
          </a:p>
          <a:p>
            <a:pPr marL="0" indent="0">
              <a:buNone/>
            </a:pPr>
            <a:r>
              <a:rPr lang="ru-RU" dirty="0"/>
              <a:t> заведениями и сторонними институтами, </a:t>
            </a:r>
            <a:r>
              <a:rPr lang="ru-RU" dirty="0" smtClean="0"/>
              <a:t>характеризующаяся </a:t>
            </a:r>
            <a:r>
              <a:rPr lang="ru-RU" dirty="0"/>
              <a:t>равноправием сторон, </a:t>
            </a:r>
            <a:r>
              <a:rPr lang="ru-RU" dirty="0" smtClean="0"/>
              <a:t>нацеленных </a:t>
            </a:r>
            <a:r>
              <a:rPr lang="ru-RU" dirty="0"/>
              <a:t>на создание психолого-педагогических и социокультурных условий для воспитания, обучения и развития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5357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1466409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3333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309706"/>
            <a:ext cx="415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              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Партнёрство в ДОУ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3068960"/>
            <a:ext cx="1656184" cy="86409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Black" pitchFamily="34" charset="0"/>
                <a:ea typeface="Segoe UI Black" pitchFamily="34" charset="0"/>
              </a:rPr>
              <a:t>ДЕТИ</a:t>
            </a:r>
            <a:endParaRPr lang="ru-RU" dirty="0">
              <a:solidFill>
                <a:schemeClr val="tx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4653136"/>
            <a:ext cx="2592288" cy="129614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Black" pitchFamily="34" charset="0"/>
                <a:ea typeface="Segoe UI Black" pitchFamily="34" charset="0"/>
              </a:rPr>
              <a:t>МУЗ. РУКОВОДИТЕЛЬ</a:t>
            </a:r>
            <a:endParaRPr lang="ru-RU" dirty="0">
              <a:solidFill>
                <a:schemeClr val="tx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2800" y="1309706"/>
            <a:ext cx="2232248" cy="86409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Black" pitchFamily="34" charset="0"/>
                <a:ea typeface="Segoe UI Black" pitchFamily="34" charset="0"/>
              </a:rPr>
              <a:t>ВОСПИТАТЕЛИ</a:t>
            </a:r>
            <a:endParaRPr lang="ru-RU" dirty="0">
              <a:solidFill>
                <a:schemeClr val="tx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429000"/>
            <a:ext cx="1872208" cy="86409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Black" pitchFamily="34" charset="0"/>
                <a:ea typeface="Segoe UI Black" pitchFamily="34" charset="0"/>
              </a:rPr>
              <a:t>РОДИТЕЛИ</a:t>
            </a:r>
            <a:endParaRPr lang="ru-RU" dirty="0">
              <a:solidFill>
                <a:schemeClr val="tx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2060848"/>
            <a:ext cx="1656184" cy="86409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Black" pitchFamily="34" charset="0"/>
                <a:ea typeface="Segoe UI Black" pitchFamily="34" charset="0"/>
              </a:rPr>
              <a:t>ЛОГОПЕД</a:t>
            </a:r>
            <a:endParaRPr lang="ru-RU" dirty="0">
              <a:solidFill>
                <a:schemeClr val="tx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4738084"/>
            <a:ext cx="2194018" cy="13552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Black" pitchFamily="34" charset="0"/>
                <a:ea typeface="Segoe UI Black" pitchFamily="34" charset="0"/>
              </a:rPr>
              <a:t>ИНСТРУКТОР ПО ФИЗ. КУЛЬТУРЕ</a:t>
            </a:r>
            <a:endParaRPr lang="ru-RU" dirty="0">
              <a:solidFill>
                <a:schemeClr val="tx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2469" y="2641999"/>
            <a:ext cx="1800200" cy="86409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Black" pitchFamily="34" charset="0"/>
                <a:ea typeface="Segoe UI Black" pitchFamily="34" charset="0"/>
              </a:rPr>
              <a:t>ПСИХОЛОГ</a:t>
            </a:r>
            <a:endParaRPr lang="ru-RU" dirty="0">
              <a:solidFill>
                <a:schemeClr val="tx1"/>
              </a:solidFill>
              <a:latin typeface="Segoe UI Black" pitchFamily="34" charset="0"/>
              <a:ea typeface="Segoe UI Black" pitchFamily="34" charset="0"/>
            </a:endParaRPr>
          </a:p>
        </p:txBody>
      </p:sp>
      <p:cxnSp>
        <p:nvCxnSpPr>
          <p:cNvPr id="2052" name="Прямая со стрелкой 2051"/>
          <p:cNvCxnSpPr>
            <a:stCxn id="12" idx="2"/>
            <a:endCxn id="11" idx="1"/>
          </p:cNvCxnSpPr>
          <p:nvPr/>
        </p:nvCxnSpPr>
        <p:spPr>
          <a:xfrm>
            <a:off x="1902569" y="3506095"/>
            <a:ext cx="2741439" cy="190959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>
            <a:stCxn id="11" idx="0"/>
            <a:endCxn id="9" idx="2"/>
          </p:cNvCxnSpPr>
          <p:nvPr/>
        </p:nvCxnSpPr>
        <p:spPr>
          <a:xfrm flipV="1">
            <a:off x="5741017" y="4293096"/>
            <a:ext cx="1423271" cy="4449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>
            <a:stCxn id="4" idx="2"/>
            <a:endCxn id="11" idx="0"/>
          </p:cNvCxnSpPr>
          <p:nvPr/>
        </p:nvCxnSpPr>
        <p:spPr>
          <a:xfrm>
            <a:off x="4391980" y="3933056"/>
            <a:ext cx="1349037" cy="8050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 стрелкой 2057"/>
          <p:cNvCxnSpPr>
            <a:stCxn id="10" idx="2"/>
            <a:endCxn id="9" idx="0"/>
          </p:cNvCxnSpPr>
          <p:nvPr/>
        </p:nvCxnSpPr>
        <p:spPr>
          <a:xfrm>
            <a:off x="6912260" y="2924944"/>
            <a:ext cx="252028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endCxn id="10" idx="0"/>
          </p:cNvCxnSpPr>
          <p:nvPr/>
        </p:nvCxnSpPr>
        <p:spPr>
          <a:xfrm>
            <a:off x="5409497" y="1771371"/>
            <a:ext cx="1502763" cy="28947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 стрелкой 2061"/>
          <p:cNvCxnSpPr>
            <a:stCxn id="8" idx="2"/>
            <a:endCxn id="4" idx="0"/>
          </p:cNvCxnSpPr>
          <p:nvPr/>
        </p:nvCxnSpPr>
        <p:spPr>
          <a:xfrm>
            <a:off x="4318924" y="2173802"/>
            <a:ext cx="73056" cy="89515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>
            <a:stCxn id="8" idx="1"/>
            <a:endCxn id="12" idx="0"/>
          </p:cNvCxnSpPr>
          <p:nvPr/>
        </p:nvCxnSpPr>
        <p:spPr>
          <a:xfrm flipH="1">
            <a:off x="1902569" y="1741754"/>
            <a:ext cx="1300231" cy="90024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Прямая со стрелкой 2065"/>
          <p:cNvCxnSpPr>
            <a:stCxn id="12" idx="3"/>
            <a:endCxn id="4" idx="1"/>
          </p:cNvCxnSpPr>
          <p:nvPr/>
        </p:nvCxnSpPr>
        <p:spPr>
          <a:xfrm>
            <a:off x="2802669" y="3074047"/>
            <a:ext cx="761219" cy="4269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0" idx="1"/>
            <a:endCxn id="4" idx="3"/>
          </p:cNvCxnSpPr>
          <p:nvPr/>
        </p:nvCxnSpPr>
        <p:spPr>
          <a:xfrm flipH="1">
            <a:off x="5220072" y="2492896"/>
            <a:ext cx="864096" cy="100811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" idx="2"/>
            <a:endCxn id="7" idx="0"/>
          </p:cNvCxnSpPr>
          <p:nvPr/>
        </p:nvCxnSpPr>
        <p:spPr>
          <a:xfrm flipH="1">
            <a:off x="2267744" y="3933056"/>
            <a:ext cx="2124236" cy="7200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" idx="3"/>
            <a:endCxn id="9" idx="1"/>
          </p:cNvCxnSpPr>
          <p:nvPr/>
        </p:nvCxnSpPr>
        <p:spPr>
          <a:xfrm>
            <a:off x="5220072" y="3501008"/>
            <a:ext cx="1008112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64305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latin typeface="Bookman Old Style" pitchFamily="18" charset="0"/>
              </a:rPr>
              <a:t>    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Проект «Радужная неделя»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u="sng" dirty="0"/>
              <a:t>Цель:</a:t>
            </a:r>
            <a:br>
              <a:rPr lang="ru-RU" b="1" i="1" u="sng" dirty="0"/>
            </a:br>
            <a:r>
              <a:rPr lang="ru-RU" dirty="0"/>
              <a:t>Создание благоприятных условий для всестороннего развития </a:t>
            </a:r>
            <a:r>
              <a:rPr lang="ru-RU" dirty="0" smtClean="0"/>
              <a:t>дошкольников.</a:t>
            </a:r>
          </a:p>
          <a:p>
            <a:r>
              <a:rPr lang="ru-RU" b="1" i="1" u="sng" dirty="0" smtClean="0"/>
              <a:t>Задачи</a:t>
            </a:r>
            <a:r>
              <a:rPr lang="ru-RU" b="1" i="1" u="sng" dirty="0"/>
              <a:t>:</a:t>
            </a:r>
            <a:endParaRPr lang="ru-RU" dirty="0"/>
          </a:p>
          <a:p>
            <a:r>
              <a:rPr lang="ru-RU" dirty="0"/>
              <a:t>Закреплять у детей последовательность дней недели с учётом на цвет;</a:t>
            </a:r>
          </a:p>
          <a:p>
            <a:r>
              <a:rPr lang="ru-RU" dirty="0"/>
              <a:t>Закреплять знания о цветах радуги;</a:t>
            </a:r>
          </a:p>
          <a:p>
            <a:r>
              <a:rPr lang="ru-RU" dirty="0" smtClean="0"/>
              <a:t>Развивать речь;</a:t>
            </a:r>
            <a:endParaRPr lang="ru-RU" dirty="0"/>
          </a:p>
          <a:p>
            <a:r>
              <a:rPr lang="ru-RU" dirty="0" smtClean="0"/>
              <a:t>Развивать </a:t>
            </a:r>
            <a:r>
              <a:rPr lang="ru-RU" dirty="0"/>
              <a:t>творческие способности, воображение, наблюдательность;</a:t>
            </a:r>
          </a:p>
          <a:p>
            <a:r>
              <a:rPr lang="ru-RU" dirty="0" smtClean="0"/>
              <a:t>Способствовать </a:t>
            </a:r>
            <a:r>
              <a:rPr lang="ru-RU" dirty="0"/>
              <a:t>сплоченности детского </a:t>
            </a:r>
            <a:r>
              <a:rPr lang="ru-RU" dirty="0" smtClean="0"/>
              <a:t>коллектива;</a:t>
            </a:r>
          </a:p>
          <a:p>
            <a:r>
              <a:rPr lang="ru-RU" dirty="0" smtClean="0"/>
              <a:t>Привлекать родителей к сотрудничеству, повышать  уровень их компетентности.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34669"/>
            <a:ext cx="764386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Воспитатель-логопед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62299"/>
            <a:ext cx="3816424" cy="33781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86262"/>
            <a:ext cx="3981514" cy="303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Воспитатель-дети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14" y="1772816"/>
            <a:ext cx="2279586" cy="302823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5" y="1772816"/>
            <a:ext cx="2427734" cy="3236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06" y="3400433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Воспитатель-дети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8675"/>
            <a:ext cx="2120497" cy="33448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5" y="1848675"/>
            <a:ext cx="2169855" cy="3344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79" y="1700808"/>
            <a:ext cx="3024336" cy="1783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005064"/>
            <a:ext cx="3024336" cy="17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Воспитатель - дети</a:t>
            </a:r>
            <a:endParaRPr lang="ru-RU" sz="4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3" y="1417638"/>
            <a:ext cx="3028526" cy="25683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21088"/>
            <a:ext cx="4572000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02203"/>
            <a:ext cx="3131840" cy="25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116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Monotype Corsiva</vt:lpstr>
      <vt:lpstr>Segoe UI Black</vt:lpstr>
      <vt:lpstr>Times New Roman</vt:lpstr>
      <vt:lpstr>Тема Office</vt:lpstr>
      <vt:lpstr>«Социальное  партнёрство в ДОУ в проектной деятельности»</vt:lpstr>
      <vt:lpstr>Актуальность </vt:lpstr>
      <vt:lpstr>Технология социального партнёрства в ДОУ</vt:lpstr>
      <vt:lpstr>Партнёрство в ДОУ</vt:lpstr>
      <vt:lpstr>Проект «Радужная неделя»</vt:lpstr>
      <vt:lpstr>Воспитатель-логопед</vt:lpstr>
      <vt:lpstr>Воспитатель-дети</vt:lpstr>
      <vt:lpstr>Воспитатель-дети</vt:lpstr>
      <vt:lpstr>Воспитатель - дети</vt:lpstr>
      <vt:lpstr>Логопед-дети</vt:lpstr>
      <vt:lpstr>Логопед-дети</vt:lpstr>
      <vt:lpstr>Психолог</vt:lpstr>
      <vt:lpstr>Инструктор по ФК</vt:lpstr>
      <vt:lpstr>Музыкальный руководитель</vt:lpstr>
      <vt:lpstr>«Путешествие в разноцветную сказку» Педагоги-родители-дети</vt:lpstr>
      <vt:lpstr>«Путешествие в разноцветную сказку»</vt:lpstr>
      <vt:lpstr>«Путешествие в разноцветную сказку»</vt:lpstr>
      <vt:lpstr>«Путешествие в разноцветную сказку»</vt:lpstr>
      <vt:lpstr>«Путешествие в разноцветную сказку»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85</cp:revision>
  <dcterms:created xsi:type="dcterms:W3CDTF">2013-01-06T18:32:13Z</dcterms:created>
  <dcterms:modified xsi:type="dcterms:W3CDTF">2024-02-07T15:02:19Z</dcterms:modified>
</cp:coreProperties>
</file>