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</p:sldMasterIdLst>
  <p:notesMasterIdLst>
    <p:notesMasterId r:id="rId27"/>
  </p:notesMasterIdLst>
  <p:sldIdLst>
    <p:sldId id="256" r:id="rId2"/>
    <p:sldId id="302" r:id="rId3"/>
    <p:sldId id="275" r:id="rId4"/>
    <p:sldId id="303" r:id="rId5"/>
    <p:sldId id="277" r:id="rId6"/>
    <p:sldId id="304" r:id="rId7"/>
    <p:sldId id="278" r:id="rId8"/>
    <p:sldId id="292" r:id="rId9"/>
    <p:sldId id="281" r:id="rId10"/>
    <p:sldId id="305" r:id="rId11"/>
    <p:sldId id="312" r:id="rId12"/>
    <p:sldId id="307" r:id="rId13"/>
    <p:sldId id="308" r:id="rId14"/>
    <p:sldId id="309" r:id="rId15"/>
    <p:sldId id="310" r:id="rId16"/>
    <p:sldId id="311" r:id="rId17"/>
    <p:sldId id="298" r:id="rId18"/>
    <p:sldId id="297" r:id="rId19"/>
    <p:sldId id="295" r:id="rId20"/>
    <p:sldId id="299" r:id="rId21"/>
    <p:sldId id="294" r:id="rId22"/>
    <p:sldId id="300" r:id="rId23"/>
    <p:sldId id="301" r:id="rId24"/>
    <p:sldId id="306" r:id="rId25"/>
    <p:sldId id="293" r:id="rId26"/>
  </p:sldIdLst>
  <p:sldSz cx="9144000" cy="6858000" type="screen4x3"/>
  <p:notesSz cx="9144000" cy="6858000"/>
  <p:embeddedFontLs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Palatino Linotype" panose="02040502050505030304" pitchFamily="18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0483" autoAdjust="0"/>
  </p:normalViewPr>
  <p:slideViewPr>
    <p:cSldViewPr>
      <p:cViewPr>
        <p:scale>
          <a:sx n="80" d="100"/>
          <a:sy n="80" d="100"/>
        </p:scale>
        <p:origin x="-1596" y="-15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21EFB-3C5E-4FFA-8AB0-282FBA65107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CB143-826F-4A6B-8A70-EF0CF4AAE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6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B143-826F-4A6B-8A70-EF0CF4AAE9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8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B143-826F-4A6B-8A70-EF0CF4AAE93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043608" y="836711"/>
            <a:ext cx="7414592" cy="3096345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МДОУ № 21 «Ласточка» ЯМР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>
                <a:effectLst/>
              </a:rPr>
              <a:t>«</a:t>
            </a:r>
            <a:r>
              <a:rPr lang="ru-RU" sz="3600" b="1" i="1" dirty="0" smtClean="0">
                <a:effectLst/>
              </a:rPr>
              <a:t>Нравственно-патриотическое </a:t>
            </a:r>
            <a:r>
              <a:rPr lang="ru-RU" sz="3600" b="1" i="1" dirty="0">
                <a:effectLst/>
              </a:rPr>
              <a:t>воспитание дошкольников в условиях  ФОП </a:t>
            </a:r>
            <a:r>
              <a:rPr lang="ru-RU" sz="3600" b="1" i="1" dirty="0" smtClean="0">
                <a:effectLst/>
              </a:rPr>
              <a:t>ДО</a:t>
            </a:r>
            <a:r>
              <a:rPr lang="ru-RU" sz="3600" b="1" dirty="0"/>
              <a:t>»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371599" y="4953000"/>
            <a:ext cx="7383517" cy="1219200"/>
          </a:xfrm>
        </p:spPr>
        <p:txBody>
          <a:bodyPr>
            <a:noAutofit/>
          </a:bodyPr>
          <a:lstStyle/>
          <a:p>
            <a:pPr algn="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Ст.воспитатель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И.Ю.Дубровина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" y="3473624"/>
            <a:ext cx="35283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70355"/>
            <a:ext cx="4536504" cy="301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476673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определена последовательность решения комплекса поставленных задач, она определяется по разделам:</a:t>
            </a:r>
          </a:p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раздел «Вместе дружная семья» (семья, детский сад).</a:t>
            </a:r>
          </a:p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раздел «Вот эта улица, вот этот дом».</a:t>
            </a:r>
          </a:p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раздел «Город, в котором я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живу, наше Отечество».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раздел «Наша кладовая».</a:t>
            </a:r>
          </a:p>
        </p:txBody>
      </p:sp>
    </p:spTree>
    <p:extLst>
      <p:ext uri="{BB962C8B-B14F-4D97-AF65-F5344CB8AC3E}">
        <p14:creationId xmlns:p14="http://schemas.microsoft.com/office/powerpoint/2010/main" val="273398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Планируемые результаты для детей 3-4 лет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82809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иметь первичные представления о себе, семье, традиционных семейных ценностях;</a:t>
            </a:r>
          </a:p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представления детей о значимости  семьи и её ценности;</a:t>
            </a:r>
          </a:p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необходимых  условий для организации совместной деятельности с родителями.</a:t>
            </a:r>
          </a:p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доверительных детско-родительских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98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928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Планируемые результаты освоения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программы «Юный патриот»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pPr algn="just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представления о себе, семье, традиционных семейных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ценностях, о родном городе,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стране.</a:t>
            </a:r>
          </a:p>
          <a:p>
            <a:pPr algn="just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имя, отчество родителей, место работы и должность, имя, отчество сотрудников детского сада, уважает их труд, умеет оказывать посильную помощь взрослым.</a:t>
            </a:r>
          </a:p>
          <a:p>
            <a:pPr lvl="0" algn="just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название своего города, символы города (герб, флаг, гимн).</a:t>
            </a:r>
          </a:p>
          <a:p>
            <a:pPr lvl="0" algn="just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навыками бережного отношения к природе родного края.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8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детьми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занятия (познавательного цикла, по продуктивной деятельности);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чтение художественных произведений;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рассматривание иллюстраций,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фильмов, фотографий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игровая деятельность (сюжетно-ролевые игры, дидактические игры, словесные игры, настольно-печатные игры, игры драматизации, строительные игры);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ешение 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проблемных ситуаций;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моделирование, обыгрывание игровых ситуаций;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э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кскурсии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еатрализованная деятельность.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14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58798"/>
            <a:ext cx="79208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 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анкетирование;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    беседы, консультации, родительские собрания;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     привлечение родителей к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реализации проектов по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теме;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    совместные досуги, вечера-викторины, развлечения;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    открытые просмотры занятий с детьми по данной тематике, участие родителей на занятиях;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   участие в выставках,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конкурсах,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акциях;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   участие в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целевых прогулках, экскурсиях;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   размещение в уголке для родителей статей, материалов, папок-передвижек о значении семейного  воспитания.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1296144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92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/>
              <a:t>Работа с педагогами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43841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диагностика интересов и потребностей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воспитанников;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семинары-практикумы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методические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объединения;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мастер-классы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познавательные 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игры, способствующие реализации цели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программы.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7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Основные источники и средства патриотического воспитания: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условий в группе.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Правильный отбор объектов и материалов.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Пример взрослых.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Развивающие виды деятельности.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Досуговая деятельность.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Использование всех видов фольклора.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Знакомство с народной декоративной росписью.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Дополнительное образование.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Взаимодействие с семьями воспитанников.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57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sz="4000" dirty="0" smtClean="0"/>
              <a:t>«Вместе дружная семья»</a:t>
            </a:r>
            <a:endParaRPr lang="ru-RU" sz="4000" dirty="0"/>
          </a:p>
        </p:txBody>
      </p:sp>
      <p:pic>
        <p:nvPicPr>
          <p:cNvPr id="1026" name="Picture 2" descr="D:\Моё\Старший воспитатель\2024 - 2025\Августовская конференция\Фото\Семья\wjIxGv_Uc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3496">
            <a:off x="188051" y="848261"/>
            <a:ext cx="2655461" cy="21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ё\Старший воспитатель\2024 - 2025\Августовская конференция\Фото\Семья\3YLl1pitO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936">
            <a:off x="2602444" y="1471036"/>
            <a:ext cx="2619428" cy="20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ё\Старший воспитатель\2024 - 2025\Августовская конференция\Фото\Семья\Gn7Zbi9qJ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959">
            <a:off x="6232651" y="898603"/>
            <a:ext cx="2687621" cy="20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ё\Старший воспитатель\2024 - 2025\Августовская конференция\Фото\Семья\0S-geIdJB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551">
            <a:off x="5210887" y="2362321"/>
            <a:ext cx="2662065" cy="199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466640" y="744998"/>
            <a:ext cx="2401504" cy="9577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семьи, любви и верности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7452320" y="3360596"/>
            <a:ext cx="1691680" cy="12220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Конкурс «Семья года»</a:t>
            </a:r>
            <a:endParaRPr lang="ru-RU" dirty="0"/>
          </a:p>
        </p:txBody>
      </p:sp>
      <p:pic>
        <p:nvPicPr>
          <p:cNvPr id="1030" name="Picture 6" descr="D:\Моё\Старший воспитатель\2024 - 2025\Августовская конференция\Фото\Семья\4aBIg3pkk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142">
            <a:off x="314960" y="3237798"/>
            <a:ext cx="1906750" cy="254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Моё\Старший воспитатель\2024 - 2025\Августовская конференция\Фото\Семья\ez_LfQyOeE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257">
            <a:off x="1946594" y="3462619"/>
            <a:ext cx="1954932" cy="25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187756" y="5733256"/>
            <a:ext cx="2736305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</a:t>
            </a:r>
          </a:p>
          <a:p>
            <a:pPr algn="ctr"/>
            <a:r>
              <a:rPr lang="ru-RU" dirty="0" smtClean="0"/>
              <a:t>«Наши друзья»</a:t>
            </a:r>
            <a:endParaRPr lang="ru-RU" dirty="0"/>
          </a:p>
        </p:txBody>
      </p:sp>
      <p:pic>
        <p:nvPicPr>
          <p:cNvPr id="1033" name="Picture 9" descr="D:\Моё\Старший воспитатель\2024 - 2025\Августовская конференция\Фото\Семья\KKqXO-oIO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80" y="4419299"/>
            <a:ext cx="4232528" cy="21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4000" dirty="0" smtClean="0">
                <a:solidFill>
                  <a:srgbClr val="2F5897"/>
                </a:solidFill>
              </a:rPr>
              <a:t>«Вместе дружная семья»</a:t>
            </a:r>
            <a:endParaRPr lang="ru-RU" dirty="0"/>
          </a:p>
        </p:txBody>
      </p:sp>
      <p:pic>
        <p:nvPicPr>
          <p:cNvPr id="2050" name="Picture 2" descr="D:\Моё\Старший воспитатель\2024 - 2025\Августовская конференция\Фото\Семья\QbGCXFFViv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416">
            <a:off x="179512" y="836712"/>
            <a:ext cx="2212046" cy="29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ё\Старший воспитатель\2024 - 2025\Августовская конференция\Фото\Семья\jMgKFyZpJU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302">
            <a:off x="2375688" y="850061"/>
            <a:ext cx="2741976" cy="203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 rot="679273">
            <a:off x="2300841" y="2862664"/>
            <a:ext cx="2520280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Родительское собрание «Что такое доброта?</a:t>
            </a:r>
            <a:endParaRPr lang="ru-RU" dirty="0"/>
          </a:p>
        </p:txBody>
      </p:sp>
      <p:pic>
        <p:nvPicPr>
          <p:cNvPr id="2052" name="Picture 4" descr="D:\Моё\Старший воспитатель\2024 - 2025\Августовская конференция\Фото\Семья\UeCmrtlwD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88">
            <a:off x="6372200" y="746591"/>
            <a:ext cx="2518048" cy="190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Моё\Старший воспитатель\2024 - 2025\Августовская конференция\Фото\Семья\_LO-1HtU0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968">
            <a:off x="5142851" y="2394799"/>
            <a:ext cx="2412565" cy="208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6377466" y="3882600"/>
            <a:ext cx="2687363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Акция «</a:t>
            </a:r>
            <a:r>
              <a:rPr lang="ru-RU" dirty="0"/>
              <a:t>А</a:t>
            </a:r>
            <a:r>
              <a:rPr lang="ru-RU" dirty="0" smtClean="0"/>
              <a:t>ллея Отечества»</a:t>
            </a:r>
            <a:endParaRPr lang="ru-RU" dirty="0"/>
          </a:p>
        </p:txBody>
      </p:sp>
      <p:pic>
        <p:nvPicPr>
          <p:cNvPr id="2055" name="Picture 7" descr="D:\Моё\Старший воспитатель\2024 - 2025\Августовская конференция\Фото\Семья\hTkVj7c1vs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847">
            <a:off x="391286" y="4407729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3591946" y="4678805"/>
            <a:ext cx="2841548" cy="19185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«Ласточкины истории»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8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«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</a:rPr>
              <a:t>Город, в котором я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живу,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наше Отечество»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098" name="Picture 2" descr="D:\Моё\Старший воспитатель\2024 - 2025\Августовская конференция\Фото\Патриотизм\erQfydjRsT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015">
            <a:off x="305971" y="872494"/>
            <a:ext cx="3115449" cy="23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ё\Старший воспитатель\2024 - 2025\Августовская конференция\Фото\Патриотизм\zM6vMLhNgX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235">
            <a:off x="3430067" y="90872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 rot="811738">
            <a:off x="6871098" y="1105969"/>
            <a:ext cx="1870152" cy="15497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Мая</a:t>
            </a:r>
            <a:endParaRPr lang="ru-RU" dirty="0"/>
          </a:p>
        </p:txBody>
      </p:sp>
      <p:pic>
        <p:nvPicPr>
          <p:cNvPr id="4100" name="Picture 4" descr="D:\Моё\Старший воспитатель\2024 - 2025\Августовская конференция\Фото\Патриотизм\OyaMcBpC-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02" y="3068959"/>
            <a:ext cx="3054086" cy="23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ё\Старший воспитатель\2024 - 2025\Августовская конференция\Фото\Патриотизм\sJgGIOnRd2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977">
            <a:off x="3485787" y="3358150"/>
            <a:ext cx="2332623" cy="30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 rot="21274177">
            <a:off x="6156176" y="5314710"/>
            <a:ext cx="2740396" cy="14266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августа</a:t>
            </a:r>
          </a:p>
          <a:p>
            <a:pPr algn="ctr"/>
            <a:r>
              <a:rPr lang="ru-RU" dirty="0" smtClean="0"/>
              <a:t>День ВДВ</a:t>
            </a:r>
            <a:endParaRPr lang="ru-RU" dirty="0"/>
          </a:p>
        </p:txBody>
      </p:sp>
      <p:pic>
        <p:nvPicPr>
          <p:cNvPr id="4102" name="Picture 6" descr="D:\Моё\Старший воспитатель\2024 - 2025\Августовская конференция\Фото\Патриотизм\4UP1h8Cqa3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5" y="3480977"/>
            <a:ext cx="2999656" cy="22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 rot="21256627">
            <a:off x="708989" y="5589240"/>
            <a:ext cx="2845167" cy="11272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Акция</a:t>
            </a:r>
          </a:p>
          <a:p>
            <a:pPr algn="ctr"/>
            <a:r>
              <a:rPr lang="ru-RU" dirty="0" smtClean="0"/>
              <a:t>«Подарок ветерану»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7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родному краю, родной культуре, родной речи начинается с малого — любви к своей семье, к своему жилищу, к своему детскому саду. Постепенно расширяясь, эта любовь переходит в любовь к родной стране, к ее истории, прошлому и настоящему, ко всему человечеству». Д.С. Лихачев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444949" cy="285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88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«Наше Отечество»</a:t>
            </a:r>
            <a:endParaRPr lang="ru-RU" sz="4400" i="1" dirty="0">
              <a:effectLst/>
            </a:endParaRPr>
          </a:p>
        </p:txBody>
      </p:sp>
      <p:pic>
        <p:nvPicPr>
          <p:cNvPr id="5122" name="Picture 2" descr="D:\Моё\Старший воспитатель\2024 - 2025\Августовская конференция\Фото\Родина и природ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28">
            <a:off x="403577" y="774825"/>
            <a:ext cx="2554514" cy="19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ё\Старший воспитатель\2024 - 2025\Августовская конференция\Фото\Родина и природа\Wg4IBQ2M82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760">
            <a:off x="3128124" y="1457160"/>
            <a:ext cx="3064766" cy="18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3851920" y="655120"/>
            <a:ext cx="2160240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 февраля</a:t>
            </a:r>
            <a:endParaRPr lang="ru-RU" dirty="0"/>
          </a:p>
        </p:txBody>
      </p:sp>
      <p:pic>
        <p:nvPicPr>
          <p:cNvPr id="5124" name="Picture 4" descr="D:\Моё\Старший воспитатель\2024 - 2025\Августовская конференция\Фото\Родина и природа\AQqnryKvYQ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788">
            <a:off x="6588224" y="637301"/>
            <a:ext cx="2198807" cy="29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Моё\Старший воспитатель\2024 - 2025\Августовская конференция\Фото\Родина и природа\G-C93Z-S3_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62" y="3284984"/>
            <a:ext cx="2787030" cy="233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 rot="598703">
            <a:off x="6413089" y="5805264"/>
            <a:ext cx="2335375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Мая</a:t>
            </a:r>
            <a:endParaRPr lang="ru-RU" dirty="0"/>
          </a:p>
        </p:txBody>
      </p:sp>
      <p:pic>
        <p:nvPicPr>
          <p:cNvPr id="5127" name="Picture 7" descr="D:\Моё\Старший воспитатель\2024 - 2025\Августовская конференция\Фото\Патриотизм\Aprbqsdkhd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98" y="3448328"/>
            <a:ext cx="2332606" cy="30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Моё\Старший воспитатель\2024 - 2025\Августовская конференция\Фото\Патриотизм\cCwiUFL4oZ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4" y="2845338"/>
            <a:ext cx="2754361" cy="1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Моё\Старший воспитатель\2024 - 2025\Августовская конференция\Фото\Патриотизм\AAv7BRqroh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86176"/>
            <a:ext cx="2609888" cy="19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200" b="1" dirty="0" smtClean="0">
                <a:effectLst/>
              </a:rPr>
              <a:t>«</a:t>
            </a:r>
            <a:r>
              <a:rPr lang="ru-RU" sz="3200" b="1" i="1" dirty="0" smtClean="0">
                <a:effectLst/>
              </a:rPr>
              <a:t>Вот эта улица…</a:t>
            </a:r>
            <a:r>
              <a:rPr lang="ru-RU" sz="3600" b="1" dirty="0" smtClean="0">
                <a:effectLst/>
              </a:rPr>
              <a:t>»</a:t>
            </a:r>
            <a:endParaRPr lang="ru-RU" sz="3600" b="1" dirty="0"/>
          </a:p>
        </p:txBody>
      </p:sp>
      <p:pic>
        <p:nvPicPr>
          <p:cNvPr id="2050" name="Picture 2" descr="D:\Моё\Старший воспитатель\2024 - 2025\Августовская конференция\Фото\Родина и природа\q9XEmDyv7u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352">
            <a:off x="224728" y="680456"/>
            <a:ext cx="2545193" cy="191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ё\Старший воспитатель\2024 - 2025\Августовская конференция\Фото\Родина и природа\o1VUtWOoYQ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179">
            <a:off x="2773230" y="974755"/>
            <a:ext cx="2950898" cy="16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1115616" y="2420888"/>
            <a:ext cx="2520280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русских народных игр</a:t>
            </a:r>
            <a:endParaRPr lang="ru-RU" dirty="0"/>
          </a:p>
        </p:txBody>
      </p:sp>
      <p:pic>
        <p:nvPicPr>
          <p:cNvPr id="2052" name="Picture 4" descr="D:\Моё\Старший воспитатель\2024 - 2025\Августовская конференция\Фото\Родина и природа\J9s4GuiBF5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370">
            <a:off x="7055669" y="2527373"/>
            <a:ext cx="1944216" cy="254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ё\Старший воспитатель\2024 - 2025\Августовская конференция\Фото\Родина и природа\VPsXOTB35D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632">
            <a:off x="4366966" y="2475146"/>
            <a:ext cx="2815080" cy="211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Моё\Старший воспитатель\2024 - 2025\Августовская конференция\Фото\Родина и природа\c59u8ufHH9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862">
            <a:off x="6117550" y="488618"/>
            <a:ext cx="2804808" cy="210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4959621" y="4941168"/>
            <a:ext cx="2376264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Мини-музей «Русская матрешка»</a:t>
            </a:r>
            <a:endParaRPr lang="ru-RU" dirty="0"/>
          </a:p>
        </p:txBody>
      </p:sp>
      <p:pic>
        <p:nvPicPr>
          <p:cNvPr id="2056" name="Picture 8" descr="D:\Моё\Старший воспитатель\2024 - 2025\Августовская конференция\Фото\Родина и природа\hSkOoKuy1U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539">
            <a:off x="2345754" y="4448713"/>
            <a:ext cx="2265686" cy="220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Моё\Старший воспитатель\2024 - 2025\Августовская конференция\Фото\Родина и природа\CiUPVt2FTL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366">
            <a:off x="192545" y="3663081"/>
            <a:ext cx="2361109" cy="12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0" y="5229200"/>
            <a:ext cx="2375756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ООД «Знакомство с бытом»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1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«Наша кладовая»</a:t>
            </a:r>
            <a:endParaRPr lang="ru-RU" sz="4400" dirty="0"/>
          </a:p>
        </p:txBody>
      </p:sp>
      <p:pic>
        <p:nvPicPr>
          <p:cNvPr id="1026" name="Picture 2" descr="D:\Моё\Старший воспитатель\2024 - 2025\Августовская конференция\Фото\Родина и природа\b94wbxg-w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903">
            <a:off x="264589" y="745307"/>
            <a:ext cx="2650045" cy="19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ё\Старший воспитатель\2024 - 2025\Августовская конференция\Фото\Родина и природа\-3lIZbS4Zv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502">
            <a:off x="2811080" y="973401"/>
            <a:ext cx="2726464" cy="20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1007090" y="2593864"/>
            <a:ext cx="2448272" cy="9275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Встреча с кадетами</a:t>
            </a:r>
            <a:endParaRPr lang="ru-RU" dirty="0"/>
          </a:p>
        </p:txBody>
      </p:sp>
      <p:pic>
        <p:nvPicPr>
          <p:cNvPr id="1028" name="Picture 4" descr="D:\Моё\Старший воспитатель\2024 - 2025\Августовская конференция\Фото\Родина и природа\__W-aKKZZj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74888"/>
            <a:ext cx="2696121" cy="20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ё\Старший воспитатель\2024 - 2025\Августовская конференция\Фото\Родина и природа\zSWyPTB_9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08" y="2708920"/>
            <a:ext cx="2669701" cy="20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4293436" y="3029776"/>
            <a:ext cx="2413912" cy="15207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Знакомство с </a:t>
            </a:r>
            <a:r>
              <a:rPr lang="ru-RU" dirty="0" err="1" smtClean="0"/>
              <a:t>р.н.сказками</a:t>
            </a:r>
            <a:endParaRPr lang="ru-RU" dirty="0"/>
          </a:p>
        </p:txBody>
      </p:sp>
      <p:pic>
        <p:nvPicPr>
          <p:cNvPr id="1030" name="Picture 6" descr="D:\Моё\Старший воспитатель\2024 - 2025\Августовская конференция\Фото\Родина и природа\9ptuV4luz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650">
            <a:off x="1907704" y="3589291"/>
            <a:ext cx="2563284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Моё\Старший воспитатель\2024 - 2025\Августовская конференция\Фото\Родина и природа\I1oMPFmYo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9" y="4153606"/>
            <a:ext cx="1921196" cy="25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1965494" y="5429677"/>
            <a:ext cx="2545372" cy="12760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Экскурсия в МОУ </a:t>
            </a:r>
            <a:r>
              <a:rPr lang="ru-RU" sz="1600" dirty="0" err="1" smtClean="0"/>
              <a:t>Мокеевская</a:t>
            </a:r>
            <a:r>
              <a:rPr lang="ru-RU" sz="1600" dirty="0" smtClean="0"/>
              <a:t> СШ</a:t>
            </a:r>
            <a:endParaRPr lang="ru-RU" sz="1600" dirty="0"/>
          </a:p>
        </p:txBody>
      </p:sp>
      <p:pic>
        <p:nvPicPr>
          <p:cNvPr id="1032" name="Picture 8" descr="D:\Моё\Старший воспитатель\2024 - 2025\Августовская конференция\Фото\Родина и природа\KcsT3gzI6L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52836"/>
            <a:ext cx="2573065" cy="193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7308304" y="4955014"/>
            <a:ext cx="1584176" cy="15314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Беби</a:t>
            </a:r>
            <a:r>
              <a:rPr lang="ru-RU" dirty="0" smtClean="0"/>
              <a:t> </a:t>
            </a:r>
            <a:r>
              <a:rPr lang="ru-RU" dirty="0" err="1" smtClean="0"/>
              <a:t>скиллс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27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9574"/>
          </a:xfrm>
        </p:spPr>
        <p:txBody>
          <a:bodyPr/>
          <a:lstStyle/>
          <a:p>
            <a:r>
              <a:rPr lang="ru-RU" sz="4400" b="1" dirty="0">
                <a:effectLst/>
              </a:rPr>
              <a:t>«</a:t>
            </a:r>
            <a:r>
              <a:rPr lang="ru-RU" sz="4400" b="1" i="1" dirty="0">
                <a:effectLst/>
              </a:rPr>
              <a:t>Наша кладовая</a:t>
            </a:r>
            <a:r>
              <a:rPr lang="ru-RU" sz="4800" b="1" dirty="0">
                <a:effectLst/>
              </a:rPr>
              <a:t>»</a:t>
            </a:r>
            <a:endParaRPr lang="ru-RU" sz="4400" dirty="0"/>
          </a:p>
        </p:txBody>
      </p:sp>
      <p:pic>
        <p:nvPicPr>
          <p:cNvPr id="3074" name="Picture 2" descr="D:\Моё\Старший воспитатель\2024 - 2025\Августовская конференция\Фото\Родина и природа\4q2Blfz4DO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707">
            <a:off x="160906" y="548680"/>
            <a:ext cx="2399589" cy="17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ё\Старший воспитатель\2024 - 2025\Августовская конференция\Фото\Родина и природа\fmPIYQ2bOW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2622191" cy="18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ё\Старший воспитатель\2024 - 2025\Августовская конференция\Фото\Родина и природа\j_BHsKA4X3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566">
            <a:off x="6372200" y="559036"/>
            <a:ext cx="2622191" cy="196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оё\Старший воспитатель\2024 - 2025\Августовская конференция\Фото\Родина и природа\WYL1Nfs1K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43" y="2060848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 rot="21268080">
            <a:off x="6991021" y="2689389"/>
            <a:ext cx="1971524" cy="15287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Проект «Мы читаем</a:t>
            </a:r>
          </a:p>
          <a:p>
            <a:pPr algn="ctr"/>
            <a:r>
              <a:rPr lang="ru-RU" sz="1600" dirty="0" smtClean="0"/>
              <a:t>Пушкина»</a:t>
            </a:r>
            <a:endParaRPr lang="ru-RU" sz="1600" dirty="0"/>
          </a:p>
        </p:txBody>
      </p:sp>
      <p:sp>
        <p:nvSpPr>
          <p:cNvPr id="4" name="Облако 3"/>
          <p:cNvSpPr/>
          <p:nvPr/>
        </p:nvSpPr>
        <p:spPr>
          <a:xfrm rot="21244511">
            <a:off x="467544" y="2420888"/>
            <a:ext cx="2016224" cy="10199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Акция «Подарки ветеранам»</a:t>
            </a:r>
            <a:endParaRPr lang="ru-RU" sz="1600" dirty="0"/>
          </a:p>
        </p:txBody>
      </p:sp>
      <p:pic>
        <p:nvPicPr>
          <p:cNvPr id="3079" name="Picture 7" descr="D:\Моё\Старший воспитатель\2024 - 2025\Августовская конференция\Фото\Родина и природа\y4SQAXuasp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29762"/>
            <a:ext cx="2423592" cy="18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Моё\Старший воспитатель\2024 - 2025\Августовская конференция\Фото\Родина и природа\hUARlBWbB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208">
            <a:off x="142116" y="3590067"/>
            <a:ext cx="2567114" cy="19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179512" y="5589240"/>
            <a:ext cx="2736304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Интелектуальный</a:t>
            </a:r>
            <a:r>
              <a:rPr lang="ru-RU" dirty="0" smtClean="0"/>
              <a:t> турнир «</a:t>
            </a:r>
            <a:r>
              <a:rPr lang="ru-RU" dirty="0" err="1" smtClean="0"/>
              <a:t>Яр.знайка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81" name="Picture 9" descr="D:\Моё\Старший воспитатель\2024 - 2025\Августовская конференция\Фото\Родина и природа\VVTe185cbE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30" y="4791150"/>
            <a:ext cx="2612670" cy="19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Моё\Старший воспитатель\2024 - 2025\Августовская конференция\Фото\Родина и природа\ZX9CWvkYLP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094">
            <a:off x="2860694" y="4376626"/>
            <a:ext cx="1825658" cy="24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4716016" y="4791150"/>
            <a:ext cx="1815314" cy="18062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«День самовара»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2378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7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Ребенок не рождается злым или добрым, нравственным или безнравственным. То, какие нравственные качества разовьются у ребенка, зависит, прежде всего, от родителей и окружающих его взрослых, от того, как они его воспитают, какими впечатлениями обогатят. Патриотизм формируется у каждого ребенка индивидуально. Он связан с духовным миром человека, его личными переживаниями. И наша задача - сделать так, чтобы эти переживания были яркими, незабываемыми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115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8291513" cy="5289550"/>
          </a:xfrm>
        </p:spPr>
        <p:txBody>
          <a:bodyPr>
            <a:no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01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– это самый благоприятный период для развития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качеств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патриотизм. Ведь дети в таком возрасте наиболее восприимчивы, эмоциональны, готовы к сопереживанию. Именно в дошкольном возрасте идет процесс формирования личностных ориентиров, поэтому можно более плодотворно проводить воспитательную работу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2788568" cy="209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2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ФОП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ребенка в период дошкольного детства с учетом возрастных и индивидуальных особенностей нравственных ценностей российского народа, исторических и национально-культурных традиций.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 ФОП ДО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076600" cy="230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66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51344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К </a:t>
            </a:r>
            <a:r>
              <a:rPr lang="ru-RU" sz="2400" b="1" i="1" dirty="0" smtClean="0">
                <a:solidFill>
                  <a:srgbClr val="002060"/>
                </a:solidFill>
              </a:rPr>
              <a:t>традиционным ценностям </a:t>
            </a:r>
            <a:r>
              <a:rPr lang="ru-RU" sz="2400" b="1" i="1" dirty="0">
                <a:solidFill>
                  <a:srgbClr val="002060"/>
                </a:solidFill>
              </a:rPr>
              <a:t>относятся</a:t>
            </a:r>
            <a:r>
              <a:rPr lang="ru-RU" sz="2400" b="1" i="1" dirty="0" smtClean="0">
                <a:solidFill>
                  <a:srgbClr val="002060"/>
                </a:solidFill>
              </a:rPr>
              <a:t>: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pPr algn="just"/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ценностей. Обеспечения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38180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r>
              <a:rPr lang="ru-RU" sz="3200" b="1" i="1" dirty="0" smtClean="0"/>
              <a:t>Задачи в </a:t>
            </a:r>
            <a:r>
              <a:rPr lang="ru-RU" sz="3200" b="1" i="1" dirty="0"/>
              <a:t>ФОП </a:t>
            </a:r>
            <a:r>
              <a:rPr lang="ru-RU" sz="3200" b="1" i="1" dirty="0" smtClean="0"/>
              <a:t>для </a:t>
            </a:r>
            <a:r>
              <a:rPr lang="ru-RU" sz="3200" b="1" i="1" dirty="0"/>
              <a:t>возраста 3-4 лет.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Малой Родине и поддерживать их отражения в различных видах деятельности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 представления детей о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семье, Малой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Родине: регулярно напоминает название населенного пункта, в котором живут; знакомит с близлежащим окружением детского сада (зданиями, природными объектами), доступными для рассматривания с территории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Обсуждает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их любимые места времяпрепровождения в городе (поселке). Демонстрирует эмоциональную отзывчивость на красоту родного края, восхищается природными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явлениями.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детьми своих впечатлений о Малой Родине в различных видах деятельности (рассказывает, изображает, воплощает образы в играх, разворачивает сюжет и т.д.).</a:t>
            </a:r>
          </a:p>
        </p:txBody>
      </p:sp>
    </p:spTree>
    <p:extLst>
      <p:ext uri="{BB962C8B-B14F-4D97-AF65-F5344CB8AC3E}">
        <p14:creationId xmlns:p14="http://schemas.microsoft.com/office/powerpoint/2010/main" val="182688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общим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традиционных российских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нравственно-патриотических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 в детском саду относятся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Системность. Интеграция традиций семейного и общественного воспитания.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Культуросообразность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Освоение педагогами, родителями и детьми ведущих ценностных ориентаций, свойственных отечественной культуре и образу жизни.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Неформальный характер взаимодействия участников воспитательного процесса.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воспитательной работы в соответствии с социокультурными доминантами годового календарного круга.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Интерактивность. Использование активных личностно-ориентированных педагогических технологий.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 и психологическая адаптивность содержания программ духовно-нравственного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386975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856895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К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общим подходам </a:t>
            </a:r>
            <a:r>
              <a:rPr lang="ru-RU" sz="2400" b="1" i="1" dirty="0" smtClean="0">
                <a:solidFill>
                  <a:srgbClr val="002060"/>
                </a:solidFill>
              </a:rPr>
              <a:t>формирования </a:t>
            </a:r>
            <a:r>
              <a:rPr lang="ru-RU" sz="2400" b="1" i="1" dirty="0">
                <a:solidFill>
                  <a:srgbClr val="002060"/>
                </a:solidFill>
              </a:rPr>
              <a:t>традиционных российских </a:t>
            </a:r>
            <a:r>
              <a:rPr lang="ru-RU" sz="2400" b="1" i="1" dirty="0" smtClean="0">
                <a:solidFill>
                  <a:srgbClr val="002060"/>
                </a:solidFill>
              </a:rPr>
              <a:t>нравственно-патриотических </a:t>
            </a:r>
            <a:r>
              <a:rPr lang="ru-RU" sz="2400" b="1" i="1" dirty="0">
                <a:solidFill>
                  <a:srgbClr val="002060"/>
                </a:solidFill>
              </a:rPr>
              <a:t>ценностей в детском саду относятся</a:t>
            </a:r>
            <a:r>
              <a:rPr lang="ru-RU" sz="2400" b="1" i="1" dirty="0" smtClean="0">
                <a:solidFill>
                  <a:srgbClr val="002060"/>
                </a:solidFill>
              </a:rPr>
              <a:t>: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</a:rPr>
              <a:t>Комплексный подход.</a:t>
            </a:r>
          </a:p>
          <a:p>
            <a:pPr marL="457200" indent="-457200">
              <a:buAutoNum type="arabicPeriod"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i="1" dirty="0" err="1" smtClean="0">
                <a:solidFill>
                  <a:srgbClr val="002060"/>
                </a:solidFill>
              </a:rPr>
              <a:t>Деятельностный</a:t>
            </a:r>
            <a:r>
              <a:rPr lang="ru-RU" sz="2400" i="1" dirty="0" smtClean="0">
                <a:solidFill>
                  <a:srgbClr val="002060"/>
                </a:solidFill>
              </a:rPr>
              <a:t> подход.</a:t>
            </a:r>
          </a:p>
          <a:p>
            <a:pPr marL="457200" indent="-457200">
              <a:buAutoNum type="arabicPeriod"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Индивидуальный подход.</a:t>
            </a:r>
          </a:p>
          <a:p>
            <a:pPr marL="457200" indent="-457200">
              <a:buAutoNum type="arabicPeriod"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Проектный метод познания окружающего мира.</a:t>
            </a:r>
          </a:p>
          <a:p>
            <a:pPr marL="457200" indent="-457200">
              <a:buAutoNum type="arabicPeriod"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Цифровизация</a:t>
            </a:r>
            <a:r>
              <a:rPr lang="ru-RU" sz="2400" i="1" dirty="0" smtClean="0">
                <a:solidFill>
                  <a:srgbClr val="002060"/>
                </a:solidFill>
              </a:rPr>
              <a:t> и информатизация образовательного процесса.</a:t>
            </a:r>
          </a:p>
          <a:p>
            <a:pPr marL="457200" indent="-457200">
              <a:buAutoNum type="arabicPeriod"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</a:rPr>
              <a:t>Инновационный подход.</a:t>
            </a:r>
            <a:endParaRPr lang="ru-RU" sz="24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50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457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нравственно-патриотическому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в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 ДОУ построена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общеобразовательной программы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нравственно-патриотической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«Юный патриот»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авторизованной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нравственно-патриотического и духовного воспитания дошкольников» В.И. Савченко (допущено Министерством образования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РФ)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воспитание дошкольников посредством	создания социально - педагогической среды, ориентированной на традиционные культурные отечественные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5371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1286</TotalTime>
  <Words>1076</Words>
  <Application>Microsoft Office PowerPoint</Application>
  <PresentationFormat>Экран (4:3)</PresentationFormat>
  <Paragraphs>149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Courier New</vt:lpstr>
      <vt:lpstr>Times New Roman</vt:lpstr>
      <vt:lpstr>Century Gothic</vt:lpstr>
      <vt:lpstr>Wingdings</vt:lpstr>
      <vt:lpstr>Palatino Linotype</vt:lpstr>
      <vt:lpstr>Calibri</vt:lpstr>
      <vt:lpstr>Исполнительная</vt:lpstr>
      <vt:lpstr>  МДОУ № 21 «Ласточка» ЯМР  «Нравственно-патриотическое воспитание дошкольников в условиях  ФОП ДО» </vt:lpstr>
      <vt:lpstr>Презентация PowerPoint</vt:lpstr>
      <vt:lpstr>Актуальность</vt:lpstr>
      <vt:lpstr>Цель ФОП</vt:lpstr>
      <vt:lpstr>Презентация PowerPoint</vt:lpstr>
      <vt:lpstr>Задачи в ФОП для возраста 3-4 лет.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результаты для детей 3-4 лет</vt:lpstr>
      <vt:lpstr>Презентация PowerPoint</vt:lpstr>
      <vt:lpstr>Работа с детьми </vt:lpstr>
      <vt:lpstr>Работа с родителями </vt:lpstr>
      <vt:lpstr>Работа с педагогами</vt:lpstr>
      <vt:lpstr>Основные источники и средства патриотического воспитания:</vt:lpstr>
      <vt:lpstr>«Вместе дружная семья»</vt:lpstr>
      <vt:lpstr>«Вместе дружная семья»</vt:lpstr>
      <vt:lpstr>«Город, в котором я живу, наше Отечество»</vt:lpstr>
      <vt:lpstr>«Наше Отечество»</vt:lpstr>
      <vt:lpstr>«Вот эта улица…»</vt:lpstr>
      <vt:lpstr>«Наша кладовая»</vt:lpstr>
      <vt:lpstr>«Наша кладовая»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пк</cp:lastModifiedBy>
  <cp:revision>76</cp:revision>
  <dcterms:modified xsi:type="dcterms:W3CDTF">2024-10-18T06:58:56Z</dcterms:modified>
</cp:coreProperties>
</file>