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9" r:id="rId10"/>
    <p:sldId id="265" r:id="rId11"/>
    <p:sldId id="270" r:id="rId12"/>
    <p:sldId id="267" r:id="rId13"/>
    <p:sldId id="26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1" autoAdjust="0"/>
    <p:restoredTop sz="94660"/>
  </p:normalViewPr>
  <p:slideViewPr>
    <p:cSldViewPr snapToGrid="0">
      <p:cViewPr>
        <p:scale>
          <a:sx n="63" d="100"/>
          <a:sy n="63" d="100"/>
        </p:scale>
        <p:origin x="-1620" y="-82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00200"/>
            <a:ext cx="103632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556001"/>
            <a:ext cx="85344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FF89B-400C-4D3F-9ADA-620A2169E115}" type="datetimeFigureOut">
              <a:rPr lang="ru-RU" smtClean="0"/>
              <a:t>18.04.2024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56E4C-9CF7-4D4D-A6EF-1D5966A0E4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FF89B-400C-4D3F-9ADA-620A2169E115}" type="datetimeFigureOut">
              <a:rPr lang="ru-RU" smtClean="0"/>
              <a:t>18.04.2024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56E4C-9CF7-4D4D-A6EF-1D5966A0E4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FF89B-400C-4D3F-9ADA-620A2169E115}" type="datetimeFigureOut">
              <a:rPr lang="ru-RU" smtClean="0"/>
              <a:t>18.04.2024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56E4C-9CF7-4D4D-A6EF-1D5966A0E4A1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447801"/>
            <a:ext cx="27432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47800"/>
            <a:ext cx="80264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FF89B-400C-4D3F-9ADA-620A2169E115}" type="datetimeFigureOut">
              <a:rPr lang="ru-RU" smtClean="0"/>
              <a:t>18.04.2024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56E4C-9CF7-4D4D-A6EF-1D5966A0E4A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8063251" y="4203592"/>
            <a:ext cx="383523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3492427" y="4075290"/>
            <a:ext cx="7392687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3771637" y="4087562"/>
            <a:ext cx="729064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7479319" y="4074175"/>
            <a:ext cx="4410667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82220" y="4058555"/>
            <a:ext cx="11631168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043" y="2463560"/>
            <a:ext cx="103632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3153" y="1437449"/>
            <a:ext cx="8556979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FF89B-400C-4D3F-9ADA-620A2169E115}" type="datetimeFigureOut">
              <a:rPr lang="ru-RU" smtClean="0"/>
              <a:t>18.04.2024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56E4C-9CF7-4D4D-A6EF-1D5966A0E4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FF89B-400C-4D3F-9ADA-620A2169E115}" type="datetimeFigureOut">
              <a:rPr lang="ru-RU" smtClean="0"/>
              <a:t>18.04.2024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56E4C-9CF7-4D4D-A6EF-1D5966A0E4A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02207" y="2679192"/>
            <a:ext cx="5096256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679192"/>
            <a:ext cx="5096256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208" y="2678114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3110" y="3429001"/>
            <a:ext cx="5093407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0" y="2678113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3429001"/>
            <a:ext cx="5096256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FF89B-400C-4D3F-9ADA-620A2169E115}" type="datetimeFigureOut">
              <a:rPr lang="ru-RU" smtClean="0"/>
              <a:t>18.04.2024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56E4C-9CF7-4D4D-A6EF-1D5966A0E4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FF89B-400C-4D3F-9ADA-620A2169E115}" type="datetimeFigureOut">
              <a:rPr lang="ru-RU" smtClean="0"/>
              <a:t>18.04.2024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56E4C-9CF7-4D4D-A6EF-1D5966A0E4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FF89B-400C-4D3F-9ADA-620A2169E115}" type="datetimeFigureOut">
              <a:rPr lang="ru-RU" smtClean="0"/>
              <a:t>18.04.2024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56E4C-9CF7-4D4D-A6EF-1D5966A0E4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FF89B-400C-4D3F-9ADA-620A2169E115}" type="datetimeFigureOut">
              <a:rPr lang="ru-RU" smtClean="0"/>
              <a:t>18.04.2024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56E4C-9CF7-4D4D-A6EF-1D5966A0E4A1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3581401"/>
            <a:ext cx="44704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219200" y="2286000"/>
            <a:ext cx="44704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2616" y="1828800"/>
            <a:ext cx="5205435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874" y="338667"/>
            <a:ext cx="5083527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1112" y="2785533"/>
            <a:ext cx="5091289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FF89B-400C-4D3F-9ADA-620A2169E115}" type="datetimeFigureOut">
              <a:rPr lang="ru-RU" smtClean="0"/>
              <a:t>18.04.2024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56E4C-9CF7-4D4D-A6EF-1D5966A0E4A1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371600"/>
            <a:ext cx="475488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82220" y="1679429"/>
            <a:ext cx="11631168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38328"/>
            <a:ext cx="109728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84896" y="6250165"/>
            <a:ext cx="5048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B1FF89B-400C-4D3F-9ADA-620A2169E115}" type="datetimeFigureOut">
              <a:rPr lang="ru-RU" smtClean="0"/>
              <a:t>18.04.2024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185" y="6250165"/>
            <a:ext cx="50489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21451" y="6250164"/>
            <a:ext cx="15491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7256E4C-9CF7-4D4D-A6EF-1D5966A0E4A1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2757" y="2675467"/>
            <a:ext cx="9877777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6" r:id="rId1"/>
    <p:sldLayoutId id="2147483937" r:id="rId2"/>
    <p:sldLayoutId id="2147483938" r:id="rId3"/>
    <p:sldLayoutId id="2147483939" r:id="rId4"/>
    <p:sldLayoutId id="2147483940" r:id="rId5"/>
    <p:sldLayoutId id="2147483941" r:id="rId6"/>
    <p:sldLayoutId id="2147483942" r:id="rId7"/>
    <p:sldLayoutId id="2147483943" r:id="rId8"/>
    <p:sldLayoutId id="2147483944" r:id="rId9"/>
    <p:sldLayoutId id="2147483945" r:id="rId10"/>
    <p:sldLayoutId id="214748394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350520" y="-579120"/>
            <a:ext cx="11567160" cy="7071360"/>
          </a:xfrm>
        </p:spPr>
        <p:txBody>
          <a:bodyPr>
            <a:noAutofit/>
          </a:bodyPr>
          <a:lstStyle/>
          <a:p>
            <a:r>
              <a:rPr lang="ru-RU" sz="2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дошкольное образовательное учреждение</a:t>
            </a:r>
            <a:r>
              <a:rPr lang="ru-RU" sz="20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детский сад № 21 «Ласточка» Ярославского муниципального района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Segoe UI Symbol" panose="020B0502040204020203" pitchFamily="34" charset="0"/>
                <a:cs typeface="Times New Roman" panose="02020603050405020304" pitchFamily="18" charset="0"/>
              </a:rPr>
              <a:t>Квест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Segoe UI Symbol" panose="020B0502040204020203" pitchFamily="34" charset="0"/>
                <a:cs typeface="Times New Roman" panose="02020603050405020304" pitchFamily="18" charset="0"/>
              </a:rPr>
              <a:t> – современная игровая технология обучения дошкольников в условиях ФГОС</a:t>
            </a:r>
            <a:b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Segoe UI Symbol" panose="020B0502040204020203" pitchFamily="34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Segoe UI Symbol" panose="020B0502040204020203" pitchFamily="34" charset="0"/>
                <a:cs typeface="Times New Roman" panose="02020603050405020304" pitchFamily="18" charset="0"/>
              </a:rPr>
              <a:t>РМО № 4</a:t>
            </a:r>
            <a:b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Segoe UI Symbol" panose="020B0502040204020203" pitchFamily="34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Segoe UI Symbol" panose="020B0502040204020203" pitchFamily="34" charset="0"/>
                <a:cs typeface="Times New Roman" panose="02020603050405020304" pitchFamily="18" charset="0"/>
              </a:rPr>
              <a:t>19.04.2024 г.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ea typeface="Segoe UI Symbol" panose="020B0502040204020203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248399" y="5242560"/>
            <a:ext cx="5715001" cy="129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Подготовил: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ru-RU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ст.воспитатель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Дубровина И.Ю.</a:t>
            </a:r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0191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62000" y="1146220"/>
            <a:ext cx="10927080" cy="5260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19200" marR="431800" algn="ctr">
              <a:lnSpc>
                <a:spcPct val="89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Достоинства </a:t>
            </a:r>
            <a:r>
              <a:rPr lang="ru-RU" sz="2800" b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квестов</a:t>
            </a:r>
            <a:r>
              <a:rPr lang="ru-RU" sz="28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для детей дошкольного возраста</a:t>
            </a:r>
          </a:p>
          <a:p>
            <a:pPr marL="1219200" marR="431800" algn="ctr">
              <a:lnSpc>
                <a:spcPct val="89000"/>
              </a:lnSpc>
              <a:spcAft>
                <a:spcPts val="0"/>
              </a:spcAft>
            </a:pPr>
            <a:endParaRPr lang="ru-RU" sz="2800" b="1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525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lvl="0" algn="just">
              <a:lnSpc>
                <a:spcPct val="92000"/>
              </a:lnSpc>
              <a:spcAft>
                <a:spcPts val="0"/>
              </a:spcAft>
              <a:tabLst>
                <a:tab pos="1494790" algn="l"/>
              </a:tabLst>
            </a:pPr>
            <a:r>
              <a:rPr lang="ru-RU" sz="24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1.Квест-игра является привлекательной для ребёнка, позволяет активизировать его внимание и развивать познавательный интерес в ходе выполнения заданий.</a:t>
            </a:r>
            <a:endParaRPr lang="ru-RU" sz="2400" b="1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51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400" b="1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1117600" lvl="0">
              <a:lnSpc>
                <a:spcPct val="91000"/>
              </a:lnSpc>
              <a:spcAft>
                <a:spcPts val="0"/>
              </a:spcAft>
              <a:tabLst>
                <a:tab pos="1584960" algn="l"/>
              </a:tabLst>
            </a:pPr>
            <a:r>
              <a:rPr lang="ru-RU" sz="24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Формирует у детей ощущение личной заинтересованности при выполнении задания.</a:t>
            </a:r>
            <a:endParaRPr lang="ru-RU" sz="2400" b="1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5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400" b="1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647700" lvl="0">
              <a:lnSpc>
                <a:spcPct val="89000"/>
              </a:lnSpc>
              <a:spcAft>
                <a:spcPts val="0"/>
              </a:spcAft>
              <a:tabLst>
                <a:tab pos="1585595" algn="l"/>
              </a:tabLst>
            </a:pPr>
            <a:r>
              <a:rPr lang="ru-RU" sz="24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Обогащает детей сходными впечатлениями для совместного обсуждения.</a:t>
            </a:r>
            <a:endParaRPr lang="ru-RU" sz="2400" b="1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51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400" b="1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952500" lvl="0">
              <a:lnSpc>
                <a:spcPct val="92000"/>
              </a:lnSpc>
              <a:spcAft>
                <a:spcPts val="0"/>
              </a:spcAft>
              <a:tabLst>
                <a:tab pos="1584960" algn="l"/>
              </a:tabLst>
            </a:pPr>
            <a:r>
              <a:rPr lang="ru-RU" sz="24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Формирует у детей унифицированную базу знаний и представлений, к которой можно обращаться во время работы в группе.</a:t>
            </a:r>
            <a:endParaRPr lang="ru-RU" sz="2400" b="1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51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400" b="1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25400" lvl="0">
              <a:lnSpc>
                <a:spcPct val="95000"/>
              </a:lnSpc>
              <a:spcAft>
                <a:spcPts val="0"/>
              </a:spcAft>
              <a:tabLst>
                <a:tab pos="1584960" algn="l"/>
              </a:tabLst>
            </a:pPr>
            <a:r>
              <a:rPr lang="ru-RU" sz="24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Позволяет воспитателю выделять для ознакомления те объекты, которые он считает наиболее значимыми с точки зрения решения образовательных задач в группе и учитывать при этом интересы детей в полном объёме.</a:t>
            </a:r>
            <a:endParaRPr lang="ru-RU" sz="2400" b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562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65918" y="852014"/>
            <a:ext cx="10380372" cy="5193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77800" lvl="0" algn="just">
              <a:lnSpc>
                <a:spcPct val="94000"/>
              </a:lnSpc>
              <a:spcAft>
                <a:spcPts val="0"/>
              </a:spcAft>
              <a:tabLst>
                <a:tab pos="1367155" algn="l"/>
              </a:tabLst>
            </a:pPr>
            <a:r>
              <a:rPr lang="ru-RU" sz="21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ребёнок чувствует свою успешность. В ходе выполнения групповых заданий дети учатся слушать собеседника, не перебивая. Дети учатся оценивать свою работу, работу товарища, помогать друг другу. </a:t>
            </a:r>
            <a:r>
              <a:rPr lang="ru-RU" sz="2100" b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Квесты</a:t>
            </a:r>
            <a:r>
              <a:rPr lang="ru-RU" sz="21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помогают реализовать принцип сотрудничества.</a:t>
            </a:r>
            <a:endParaRPr lang="ru-RU" sz="2100" b="1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405"/>
              </a:lnSpc>
              <a:spcAft>
                <a:spcPts val="0"/>
              </a:spcAft>
            </a:pPr>
            <a:r>
              <a:rPr lang="ru-RU" sz="21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100" b="1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774700" lvl="0" algn="just">
              <a:lnSpc>
                <a:spcPct val="92000"/>
              </a:lnSpc>
              <a:spcAft>
                <a:spcPts val="0"/>
              </a:spcAft>
              <a:tabLst>
                <a:tab pos="1485900" algn="l"/>
              </a:tabLst>
            </a:pPr>
            <a:r>
              <a:rPr lang="ru-RU" sz="21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 Сама форма </a:t>
            </a:r>
            <a:r>
              <a:rPr lang="ru-RU" sz="2100" b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квест</a:t>
            </a:r>
            <a:r>
              <a:rPr lang="ru-RU" sz="21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-игры предусматривает особый, многосторонний тип коммуникации между педагогом и детьми, а также между самими детьми.</a:t>
            </a:r>
            <a:endParaRPr lang="ru-RU" sz="2100" b="1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425"/>
              </a:lnSpc>
              <a:spcAft>
                <a:spcPts val="0"/>
              </a:spcAft>
            </a:pPr>
            <a:r>
              <a:rPr lang="ru-RU" sz="21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100" b="1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63500" lvl="0" algn="just">
              <a:lnSpc>
                <a:spcPct val="97000"/>
              </a:lnSpc>
              <a:spcAft>
                <a:spcPts val="0"/>
              </a:spcAft>
              <a:tabLst>
                <a:tab pos="1485900" algn="l"/>
              </a:tabLst>
            </a:pPr>
            <a:r>
              <a:rPr lang="ru-RU" sz="21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8. В ходе реализации </a:t>
            </a:r>
            <a:r>
              <a:rPr lang="ru-RU" sz="2100" b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квест</a:t>
            </a:r>
            <a:r>
              <a:rPr lang="ru-RU" sz="21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-игры можно естественным образом осуществлять интеграцию образовательных областей, комбинировать разные виды детской деятельности и формы работы с детьми, решать образовательные задачи в самостоятельной и совместной деятельности детей и взрослого.</a:t>
            </a:r>
            <a:endParaRPr lang="ru-RU" sz="2100" b="1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395"/>
              </a:lnSpc>
              <a:spcAft>
                <a:spcPts val="0"/>
              </a:spcAft>
            </a:pPr>
            <a:r>
              <a:rPr lang="ru-RU" sz="21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100" b="1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203200" lvl="0" algn="just">
              <a:lnSpc>
                <a:spcPct val="94000"/>
              </a:lnSpc>
              <a:spcAft>
                <a:spcPts val="0"/>
              </a:spcAft>
              <a:tabLst>
                <a:tab pos="1540510" algn="l"/>
              </a:tabLst>
            </a:pPr>
            <a:r>
              <a:rPr lang="ru-RU" sz="21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9. </a:t>
            </a:r>
            <a:r>
              <a:rPr lang="ru-RU" sz="2100" b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Квест</a:t>
            </a:r>
            <a:r>
              <a:rPr lang="ru-RU" sz="21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-игра создаёт условия для поддержки и развития детских интересов и способностей, но и нацелена на развитие индивидуальности ребёнка, его самостоятельности, инициативности, поисковой активности.</a:t>
            </a:r>
            <a:endParaRPr lang="ru-RU" sz="2100" b="1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405"/>
              </a:lnSpc>
              <a:spcAft>
                <a:spcPts val="0"/>
              </a:spcAft>
            </a:pPr>
            <a:r>
              <a:rPr lang="ru-RU" sz="21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100" b="1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95000"/>
              </a:lnSpc>
              <a:spcAft>
                <a:spcPts val="0"/>
              </a:spcAft>
              <a:tabLst>
                <a:tab pos="1485900" algn="l"/>
              </a:tabLst>
            </a:pPr>
            <a:r>
              <a:rPr lang="ru-RU" sz="21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10. </a:t>
            </a:r>
            <a:r>
              <a:rPr lang="ru-RU" sz="2100" b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Квест</a:t>
            </a:r>
            <a:r>
              <a:rPr lang="ru-RU" sz="21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уникальный продукт возможность введения в игру разнообразных заданий позволяет решать бесчисленное множество интеллектуальных и творческих задач. Создаются комфортные условия обучения для каждого ребёнка.</a:t>
            </a:r>
            <a:endParaRPr lang="ru-RU" sz="2100" b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290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53039" y="629550"/>
            <a:ext cx="10341735" cy="53303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82700">
              <a:spcAft>
                <a:spcPts val="0"/>
              </a:spcAft>
            </a:pPr>
            <a:r>
              <a:rPr lang="ru-RU" sz="24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Список использованной литературы: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425"/>
              </a:lnSpc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2900" marR="901700" lvl="0" indent="-342900">
              <a:lnSpc>
                <a:spcPct val="92000"/>
              </a:lnSpc>
              <a:spcAft>
                <a:spcPts val="0"/>
              </a:spcAft>
              <a:buFont typeface="+mj-lt"/>
              <a:buAutoNum type="arabicPeriod"/>
              <a:tabLst>
                <a:tab pos="1588770" algn="l"/>
              </a:tabLs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Комарова Т.С.,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Зацепина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М.Б. «Интеграция в системе воспитательно-образовательной работы детского сада», Мозаика-Синтез Москва, 2014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425"/>
              </a:lnSpc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92000"/>
              </a:lnSpc>
              <a:spcAft>
                <a:spcPts val="0"/>
              </a:spcAft>
              <a:buFont typeface="+mj-lt"/>
              <a:buAutoNum type="arabicPeriod"/>
              <a:tabLst>
                <a:tab pos="1588770" algn="l"/>
              </a:tabLs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Колесникова И.В. «Проведение игры-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квеста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«В поисках сокровищ» «Справочник старшего воспитателя дошкольного учреждения» №2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25"/>
              </a:lnSpc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82700">
              <a:lnSpc>
                <a:spcPct val="97000"/>
              </a:lnSpc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2015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000"/>
              </a:lnSpc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ts val="1000"/>
              </a:lnSpc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ts val="1000"/>
              </a:lnSpc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ts val="1000"/>
              </a:lnSpc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ts val="1000"/>
              </a:lnSpc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ts val="1890"/>
              </a:lnSpc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1282700">
              <a:spcAft>
                <a:spcPts val="0"/>
              </a:spcAft>
            </a:pPr>
            <a:r>
              <a:rPr lang="ru-RU" sz="24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Список интернет источников: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99000"/>
              </a:lnSpc>
              <a:spcAft>
                <a:spcPts val="0"/>
              </a:spcAft>
              <a:buFont typeface="+mj-lt"/>
              <a:buAutoNum type="arabicPeriod"/>
              <a:tabLst>
                <a:tab pos="1600200" algn="l"/>
              </a:tabLs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http://dohcolonoc.ru/stati/10477-kvest-igra.html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400"/>
              </a:lnSpc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863600" lvl="0" indent="-342900">
              <a:lnSpc>
                <a:spcPct val="92000"/>
              </a:lnSpc>
              <a:spcAft>
                <a:spcPts val="0"/>
              </a:spcAft>
              <a:buFont typeface="+mj-lt"/>
              <a:buAutoNum type="arabicPeriod"/>
              <a:tabLst>
                <a:tab pos="1588770" algn="l"/>
              </a:tabLs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http://cyberleninka.ru/article/n/igra-kvest-kak-formaobrazovatelnoy-deyatelnosti-so-starshimi-doshkolnikami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5"/>
              </a:lnSpc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97000"/>
              </a:lnSpc>
              <a:spcAft>
                <a:spcPts val="0"/>
              </a:spcAft>
              <a:buFont typeface="+mj-lt"/>
              <a:buAutoNum type="arabicPeriod"/>
              <a:tabLst>
                <a:tab pos="1600200" algn="l"/>
              </a:tabLs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http://super-positive.ru/kvest-dlya-detey-na-ulitce/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274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9200" y="2511382"/>
            <a:ext cx="984503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431800" algn="ctr">
              <a:spcAft>
                <a:spcPts val="0"/>
              </a:spcAft>
            </a:pPr>
            <a:r>
              <a:rPr lang="ru-RU" sz="54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Спасибо за внимание!!!</a:t>
            </a:r>
            <a:endParaRPr lang="ru-RU" sz="5400" b="1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1947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079191"/>
            <a:ext cx="11230377" cy="4785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79500" indent="271145" algn="just">
              <a:lnSpc>
                <a:spcPct val="95000"/>
              </a:lnSpc>
              <a:spcAft>
                <a:spcPts val="0"/>
              </a:spcAft>
            </a:pPr>
            <a:r>
              <a:rPr lang="ru-RU" sz="2400" b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Квест</a:t>
            </a:r>
            <a:r>
              <a:rPr lang="ru-RU" sz="24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(англ. </a:t>
            </a:r>
            <a:r>
              <a:rPr lang="ru-RU" sz="2400" b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quest</a:t>
            </a:r>
            <a:r>
              <a:rPr lang="ru-RU" sz="24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- приключенческая игра (англ. </a:t>
            </a:r>
            <a:r>
              <a:rPr lang="ru-RU" sz="2400" b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adventure</a:t>
            </a:r>
            <a:r>
              <a:rPr lang="ru-RU" sz="24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game</a:t>
            </a:r>
            <a:r>
              <a:rPr lang="ru-RU" sz="24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— один из основных жанров компьютерных игр, представляющий собой интерактивную историю с главным героем, управляемым игроком.</a:t>
            </a:r>
          </a:p>
          <a:p>
            <a:pPr marL="1079500" indent="271145" algn="just">
              <a:lnSpc>
                <a:spcPct val="95000"/>
              </a:lnSpc>
              <a:spcAft>
                <a:spcPts val="0"/>
              </a:spcAft>
            </a:pPr>
            <a:endParaRPr lang="ru-RU" sz="2400" b="1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525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1079500" marR="165100" indent="202565" algn="just">
              <a:lnSpc>
                <a:spcPct val="94000"/>
              </a:lnSpc>
              <a:spcAft>
                <a:spcPts val="0"/>
              </a:spcAft>
            </a:pPr>
            <a:r>
              <a:rPr lang="ru-RU" sz="2400" b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Квест</a:t>
            </a:r>
            <a:r>
              <a:rPr lang="ru-RU" sz="24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это игры, в которых игроку необходимо искать различные предметы, находить им применение, разговаривать с различными персонажами в игре, решать головоломки и т.д.</a:t>
            </a:r>
          </a:p>
          <a:p>
            <a:pPr marL="1079500" marR="165100" indent="202565" algn="just">
              <a:lnSpc>
                <a:spcPct val="94000"/>
              </a:lnSpc>
              <a:spcAft>
                <a:spcPts val="0"/>
              </a:spcAft>
            </a:pPr>
            <a:endParaRPr lang="ru-RU" sz="2400" b="1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49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1079500" marR="190500" indent="340360" algn="just">
              <a:lnSpc>
                <a:spcPct val="96000"/>
              </a:lnSpc>
              <a:spcAft>
                <a:spcPts val="0"/>
              </a:spcAft>
            </a:pPr>
            <a:r>
              <a:rPr lang="ru-RU" sz="2400" b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Квест</a:t>
            </a:r>
            <a:r>
              <a:rPr lang="ru-RU" sz="24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это командная игра. Идея игры проста – команды, перемещаясь по точкам, выполняют различные задания, но изюминка такой организации игровой деятельности состоит в том, что, выполнив одно задание, дети получают подсказку к выполнению следующего.</a:t>
            </a:r>
            <a:endParaRPr lang="ru-RU" sz="2400" b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190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5281" y="1030310"/>
            <a:ext cx="10714796" cy="434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19200" marR="977900" indent="50165" algn="just">
              <a:lnSpc>
                <a:spcPct val="93000"/>
              </a:lnSpc>
              <a:spcAft>
                <a:spcPts val="0"/>
              </a:spcAft>
            </a:pPr>
            <a:r>
              <a:rPr lang="ru-RU" sz="2800" b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Квест</a:t>
            </a:r>
            <a:r>
              <a:rPr lang="ru-RU" sz="28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является эффективным средством повышения двигательной активности и мотивационной готовности к познанию и исследованию.</a:t>
            </a:r>
          </a:p>
          <a:p>
            <a:pPr marL="1219200" marR="977900" indent="50165" algn="just">
              <a:lnSpc>
                <a:spcPct val="93000"/>
              </a:lnSpc>
              <a:spcAft>
                <a:spcPts val="0"/>
              </a:spcAft>
            </a:pPr>
            <a:endParaRPr lang="ru-RU" sz="2800" b="1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625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1219200" indent="403860" algn="just">
              <a:lnSpc>
                <a:spcPct val="95000"/>
              </a:lnSpc>
              <a:spcAft>
                <a:spcPts val="0"/>
              </a:spcAft>
            </a:pPr>
            <a:r>
              <a:rPr lang="ru-RU" sz="2800" b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Квест</a:t>
            </a:r>
            <a:r>
              <a:rPr lang="ru-RU" sz="28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построен на коммуникационном взаимодействии между игроками. Общаясь с другими игроками достигаются индивидуальные цели, что стимулирует общение и служит хорошим способом сплотить играющих.</a:t>
            </a:r>
            <a:endParaRPr lang="ru-RU" sz="2800" b="1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000"/>
              </a:lnSpc>
              <a:spcAft>
                <a:spcPts val="0"/>
              </a:spcAft>
            </a:pPr>
            <a:r>
              <a:rPr lang="ru-RU" sz="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9265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37128" y="521452"/>
            <a:ext cx="10998557" cy="5824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54200">
              <a:spcAft>
                <a:spcPts val="0"/>
              </a:spcAft>
            </a:pPr>
            <a:r>
              <a:rPr lang="ru-RU" sz="28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Принципы организации </a:t>
            </a:r>
            <a:r>
              <a:rPr lang="ru-RU" sz="2800" b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квестов</a:t>
            </a:r>
            <a:endParaRPr lang="ru-RU" sz="2800" b="1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47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2900" marR="774700" lvl="0" indent="-342900" algn="just">
              <a:lnSpc>
                <a:spcPct val="75000"/>
              </a:lnSpc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1591945" algn="l"/>
              </a:tabLst>
            </a:pPr>
            <a:r>
              <a:rPr lang="ru-RU" sz="24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Безопасность - все игры и задания должны быть безопасными;</a:t>
            </a:r>
            <a:endParaRPr lang="ru-RU" sz="2400" b="1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490"/>
              </a:lnSpc>
              <a:spcAft>
                <a:spcPts val="0"/>
              </a:spcAft>
            </a:pPr>
            <a:r>
              <a:rPr lang="ru-RU" sz="2400" b="1" baseline="300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 </a:t>
            </a:r>
            <a:endParaRPr lang="ru-RU" sz="2400" b="1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1625600" lvl="0" indent="-342900" algn="just">
              <a:lnSpc>
                <a:spcPct val="81000"/>
              </a:lnSpc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1525270" algn="l"/>
              </a:tabLst>
            </a:pPr>
            <a:r>
              <a:rPr lang="ru-RU" sz="24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Соответствие возрасту и индивидуальным особенностям участников </a:t>
            </a:r>
            <a:r>
              <a:rPr lang="ru-RU" sz="2400" b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квеста</a:t>
            </a:r>
            <a:r>
              <a:rPr lang="ru-RU" sz="24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endParaRPr lang="ru-RU" sz="2400" b="1" baseline="30000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1625600" lvl="0" indent="-342900" algn="just">
              <a:lnSpc>
                <a:spcPct val="81000"/>
              </a:lnSpc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1525270" algn="l"/>
              </a:tabLst>
            </a:pPr>
            <a:r>
              <a:rPr lang="ru-RU" sz="24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Уважение достоинства ребёнка;</a:t>
            </a:r>
            <a:endParaRPr lang="ru-RU" sz="2400" b="1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35"/>
              </a:lnSpc>
              <a:spcAft>
                <a:spcPts val="0"/>
              </a:spcAft>
            </a:pPr>
            <a:r>
              <a:rPr lang="ru-RU" sz="2400" b="1" baseline="300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 </a:t>
            </a:r>
            <a:endParaRPr lang="ru-RU" sz="2400" b="1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75000"/>
              </a:lnSpc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1536700" algn="l"/>
              </a:tabLst>
            </a:pPr>
            <a:r>
              <a:rPr lang="ru-RU" sz="24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Чёткая постановка цели, распределение ролей;</a:t>
            </a:r>
            <a:endParaRPr lang="ru-RU" sz="2400" b="1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480"/>
              </a:lnSpc>
              <a:spcAft>
                <a:spcPts val="0"/>
              </a:spcAft>
            </a:pPr>
            <a:r>
              <a:rPr lang="ru-RU" sz="2400" b="1" baseline="300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 </a:t>
            </a:r>
            <a:endParaRPr lang="ru-RU" sz="2400" b="1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75000"/>
              </a:lnSpc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1536700" algn="l"/>
              </a:tabLst>
            </a:pPr>
            <a:r>
              <a:rPr lang="ru-RU" sz="24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Постоянная смена деятельности;</a:t>
            </a:r>
            <a:endParaRPr lang="ru-RU" sz="2400" b="1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480"/>
              </a:lnSpc>
              <a:spcAft>
                <a:spcPts val="0"/>
              </a:spcAft>
            </a:pPr>
            <a:r>
              <a:rPr lang="ru-RU" sz="2400" b="1" baseline="300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 </a:t>
            </a:r>
            <a:endParaRPr lang="ru-RU" sz="2400" b="1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75000"/>
              </a:lnSpc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1536700" algn="l"/>
              </a:tabLst>
            </a:pPr>
            <a:r>
              <a:rPr lang="ru-RU" sz="24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Связность, последовательность и логичность заданий;</a:t>
            </a:r>
            <a:endParaRPr lang="ru-RU" sz="2400" b="1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480"/>
              </a:lnSpc>
              <a:spcAft>
                <a:spcPts val="0"/>
              </a:spcAft>
            </a:pPr>
            <a:r>
              <a:rPr lang="ru-RU" sz="2400" b="1" baseline="300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 </a:t>
            </a:r>
            <a:endParaRPr lang="ru-RU" sz="2400" b="1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127000" lvl="0" indent="-342900" algn="just">
              <a:lnSpc>
                <a:spcPct val="84000"/>
              </a:lnSpc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1525270" algn="l"/>
              </a:tabLst>
            </a:pPr>
            <a:r>
              <a:rPr lang="ru-RU" sz="24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Эмоциональная окраска игры (декорации, музыкальное сопровождение, карты, схемы, костюмы);</a:t>
            </a:r>
            <a:endParaRPr lang="ru-RU" sz="2400" b="1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485"/>
              </a:lnSpc>
              <a:spcAft>
                <a:spcPts val="0"/>
              </a:spcAft>
            </a:pPr>
            <a:r>
              <a:rPr lang="ru-RU" sz="2400" b="1" baseline="300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 </a:t>
            </a:r>
            <a:endParaRPr lang="ru-RU" sz="2400" b="1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990600" lvl="0" indent="-342900" algn="just"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1525270" algn="l"/>
              </a:tabLst>
            </a:pPr>
            <a:r>
              <a:rPr lang="ru-RU" sz="24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Продуманность организации игры; Педагог направляет игру, наталкивает детей на правильные выводы;</a:t>
            </a:r>
            <a:endParaRPr lang="ru-RU" sz="2400" b="1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1505"/>
              </a:lnSpc>
              <a:spcAft>
                <a:spcPts val="0"/>
              </a:spcAft>
            </a:pPr>
            <a:r>
              <a:rPr lang="ru-RU" sz="2400" b="1" baseline="300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 </a:t>
            </a:r>
            <a:endParaRPr lang="ru-RU" sz="2400" b="1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75000"/>
              </a:lnSpc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1536700" algn="l"/>
              </a:tabLst>
            </a:pPr>
            <a:r>
              <a:rPr lang="ru-RU" sz="24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Самостоятельность суждений детей;</a:t>
            </a:r>
            <a:endParaRPr lang="ru-RU" sz="2400" b="1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485"/>
              </a:lnSpc>
              <a:spcAft>
                <a:spcPts val="0"/>
              </a:spcAft>
            </a:pPr>
            <a:r>
              <a:rPr lang="ru-RU" sz="2400" b="1" baseline="300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 </a:t>
            </a:r>
            <a:endParaRPr lang="ru-RU" sz="2400" b="1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330200" lvl="0" indent="-342900" algn="just">
              <a:lnSpc>
                <a:spcPct val="84000"/>
              </a:lnSpc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1525270" algn="l"/>
              </a:tabLst>
            </a:pPr>
            <a:r>
              <a:rPr lang="ru-RU" sz="24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Результаты каждой подгруппы собираются в общий результат (схема, </a:t>
            </a:r>
            <a:r>
              <a:rPr lang="ru-RU" sz="2400" b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пазл</a:t>
            </a:r>
            <a:r>
              <a:rPr lang="ru-RU" sz="24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карта, рисунок, предложение).</a:t>
            </a:r>
            <a:endParaRPr lang="ru-RU" sz="2400" b="1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113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ts val="1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400" b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618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6721" y="728966"/>
            <a:ext cx="10790782" cy="54754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63600" algn="ctr">
              <a:spcAft>
                <a:spcPts val="0"/>
              </a:spcAft>
            </a:pPr>
            <a:endParaRPr lang="ru-RU" sz="2400" b="1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63600" algn="ctr">
              <a:spcAft>
                <a:spcPts val="0"/>
              </a:spcAft>
            </a:pP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63600" algn="ctr">
              <a:spcAft>
                <a:spcPts val="0"/>
              </a:spcAft>
            </a:pPr>
            <a:r>
              <a:rPr lang="ru-RU" sz="2800" b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Квесты</a:t>
            </a:r>
            <a:r>
              <a:rPr lang="ru-RU" sz="28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 числу участников:</a:t>
            </a:r>
            <a:endParaRPr lang="ru-RU" sz="2800" b="1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6500" indent="-342900" algn="ctr">
              <a:lnSpc>
                <a:spcPct val="9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8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Одиночные,</a:t>
            </a:r>
            <a:endParaRPr lang="ru-RU" sz="2800" b="1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6500" indent="-342900" algn="ctr">
              <a:lnSpc>
                <a:spcPct val="98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8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Групповые.</a:t>
            </a:r>
          </a:p>
          <a:p>
            <a:pPr marL="863600" algn="ctr">
              <a:lnSpc>
                <a:spcPct val="98000"/>
              </a:lnSpc>
              <a:spcAft>
                <a:spcPts val="0"/>
              </a:spcAft>
            </a:pPr>
            <a:endParaRPr lang="ru-RU" sz="2800" b="1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70200">
              <a:lnSpc>
                <a:spcPct val="98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По продолжительности:</a:t>
            </a:r>
            <a:endParaRPr lang="ru-RU" sz="2800" b="1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ctr">
              <a:lnSpc>
                <a:spcPct val="98000"/>
              </a:lnSpc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3467100" algn="l"/>
              </a:tabLst>
            </a:pPr>
            <a:r>
              <a:rPr lang="ru-RU" sz="28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Кратковременные.</a:t>
            </a:r>
            <a:endParaRPr lang="ru-RU" sz="2800" b="1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65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800" b="1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marR="1460500" lvl="1" indent="-342900" algn="ctr">
              <a:lnSpc>
                <a:spcPct val="91000"/>
              </a:lnSpc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3553460" algn="l"/>
              </a:tabLst>
            </a:pPr>
            <a:r>
              <a:rPr lang="ru-RU" sz="28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Долговременные. </a:t>
            </a:r>
          </a:p>
          <a:p>
            <a:pPr marR="1460500" lvl="1" algn="ctr">
              <a:lnSpc>
                <a:spcPct val="91000"/>
              </a:lnSpc>
              <a:spcAft>
                <a:spcPts val="0"/>
              </a:spcAft>
              <a:tabLst>
                <a:tab pos="3553460" algn="l"/>
              </a:tabLst>
            </a:pP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1460500" lvl="1" algn="ctr">
              <a:lnSpc>
                <a:spcPct val="91000"/>
              </a:lnSpc>
              <a:spcAft>
                <a:spcPts val="0"/>
              </a:spcAft>
              <a:tabLst>
                <a:tab pos="3553460" algn="l"/>
              </a:tabLst>
            </a:pPr>
            <a:r>
              <a:rPr lang="ru-RU" sz="28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По содержанию:</a:t>
            </a:r>
            <a:endParaRPr lang="ru-RU" sz="2800" b="1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25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800" b="1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8800" lvl="3" indent="-457200" algn="ctr">
              <a:lnSpc>
                <a:spcPct val="97000"/>
              </a:lnSpc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140200" algn="l"/>
              </a:tabLst>
            </a:pPr>
            <a:r>
              <a:rPr lang="ru-RU" sz="28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Сюжетные.</a:t>
            </a:r>
            <a:endParaRPr lang="ru-RU" sz="2800" b="1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15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800" b="1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2" indent="-342900" algn="ctr">
              <a:lnSpc>
                <a:spcPct val="98000"/>
              </a:lnSpc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3937000" algn="l"/>
              </a:tabLst>
            </a:pPr>
            <a:r>
              <a:rPr lang="ru-RU" sz="28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Несюжетные.</a:t>
            </a:r>
            <a:endParaRPr lang="ru-RU" sz="2800" b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 </a:t>
            </a:r>
            <a:r>
              <a:rPr lang="ru-RU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квест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-игр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458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9600" y="1265952"/>
            <a:ext cx="10607901" cy="58704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070100">
              <a:spcAft>
                <a:spcPts val="0"/>
              </a:spcAft>
            </a:pPr>
            <a:r>
              <a:rPr lang="ru-RU" sz="24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ru-RU" sz="44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структуре сюжетов</a:t>
            </a:r>
            <a:endParaRPr lang="ru-RU" sz="44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000"/>
              </a:lnSpc>
              <a:spcAft>
                <a:spcPts val="0"/>
              </a:spcAft>
            </a:pP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ts val="1435"/>
              </a:lnSpc>
              <a:spcAft>
                <a:spcPts val="0"/>
              </a:spcAft>
            </a:pP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1282700" marR="165100" algn="just">
              <a:lnSpc>
                <a:spcPct val="91000"/>
              </a:lnSpc>
              <a:spcAft>
                <a:spcPts val="0"/>
              </a:spcAft>
            </a:pPr>
            <a:r>
              <a:rPr lang="ru-RU" sz="2800" b="1" i="1" dirty="0" smtClean="0">
                <a:solidFill>
                  <a:srgbClr val="4F81B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Линейный </a:t>
            </a:r>
            <a:r>
              <a:rPr lang="ru-RU" sz="28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ru-RU" sz="2800" b="1" i="1" dirty="0" smtClean="0">
                <a:solidFill>
                  <a:srgbClr val="4F81B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основное содержание </a:t>
            </a:r>
            <a:r>
              <a:rPr lang="ru-RU" sz="28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квеста</a:t>
            </a:r>
            <a:r>
              <a:rPr lang="ru-RU" sz="2800" b="1" i="1" dirty="0" smtClean="0">
                <a:solidFill>
                  <a:srgbClr val="4F81B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построено по цепочке. Разгадаешь одно задание</a:t>
            </a:r>
            <a:endParaRPr lang="ru-RU" sz="28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595"/>
              </a:lnSpc>
              <a:spcAft>
                <a:spcPts val="0"/>
              </a:spcAft>
            </a:pPr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1282700" algn="just">
              <a:lnSpc>
                <a:spcPct val="89000"/>
              </a:lnSpc>
              <a:spcAft>
                <a:spcPts val="0"/>
              </a:spcAft>
            </a:pPr>
            <a:r>
              <a:rPr lang="ru-RU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получишь следующее, и так пока не дойдешь до финиша.</a:t>
            </a:r>
            <a:endParaRPr lang="ru-RU" sz="28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595"/>
              </a:lnSpc>
              <a:spcAft>
                <a:spcPts val="0"/>
              </a:spcAft>
            </a:pPr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1282700" marR="1143000" algn="just">
              <a:lnSpc>
                <a:spcPct val="93000"/>
              </a:lnSpc>
              <a:spcAft>
                <a:spcPts val="0"/>
              </a:spcAft>
            </a:pPr>
            <a:r>
              <a:rPr lang="ru-RU" sz="2800" b="1" i="1" dirty="0" smtClean="0">
                <a:solidFill>
                  <a:srgbClr val="4F81B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Штурмовой </a:t>
            </a:r>
            <a:r>
              <a:rPr lang="ru-RU" sz="28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lang="ru-RU" sz="2800" b="1" i="1" dirty="0" smtClean="0">
                <a:solidFill>
                  <a:srgbClr val="4F81B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каждый игрок решает свою</a:t>
            </a:r>
            <a:r>
              <a:rPr lang="ru-RU" sz="2800" b="1" i="1" dirty="0" smtClean="0">
                <a:solidFill>
                  <a:srgbClr val="4F81B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цепочку загадок, чтобы в конце собрать их воедино </a:t>
            </a:r>
          </a:p>
          <a:p>
            <a:pPr marL="1282700" marR="1143000" algn="just">
              <a:lnSpc>
                <a:spcPct val="93000"/>
              </a:lnSpc>
              <a:spcAft>
                <a:spcPts val="0"/>
              </a:spcAft>
            </a:pPr>
            <a:r>
              <a:rPr lang="ru-RU" sz="2800" b="1" i="1" dirty="0" smtClean="0">
                <a:solidFill>
                  <a:srgbClr val="4F81B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Кольцевой </a:t>
            </a:r>
            <a:r>
              <a:rPr lang="ru-RU" sz="28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lang="ru-RU" sz="2800" b="1" i="1" dirty="0" smtClean="0">
                <a:solidFill>
                  <a:srgbClr val="4F81BD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отправляется по кольцевой</a:t>
            </a:r>
            <a:endParaRPr lang="ru-RU" sz="28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625"/>
              </a:lnSpc>
              <a:spcAft>
                <a:spcPts val="0"/>
              </a:spcAft>
            </a:pPr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1282700" marR="139700" algn="just">
              <a:lnSpc>
                <a:spcPct val="89000"/>
              </a:lnSpc>
              <a:spcAft>
                <a:spcPts val="0"/>
              </a:spcAft>
            </a:pPr>
            <a:r>
              <a:rPr lang="ru-RU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траектории: выполняя определенные задания он вновь и вновь возвращается в пункт «А»</a:t>
            </a:r>
            <a:endParaRPr lang="ru-RU" sz="28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1000"/>
              </a:lnSpc>
              <a:spcAft>
                <a:spcPts val="0"/>
              </a:spcAft>
            </a:pPr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ts val="1000"/>
              </a:lnSpc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>
              <a:lnSpc>
                <a:spcPts val="1000"/>
              </a:lnSpc>
              <a:spcAft>
                <a:spcPts val="0"/>
              </a:spcAft>
            </a:pPr>
            <a:r>
              <a:rPr lang="ru-RU" sz="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9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000"/>
              </a:lnSpc>
              <a:spcAft>
                <a:spcPts val="0"/>
              </a:spcAft>
            </a:pPr>
            <a:r>
              <a:rPr lang="ru-RU" sz="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9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000"/>
              </a:lnSpc>
              <a:spcAft>
                <a:spcPts val="0"/>
              </a:spcAft>
            </a:pPr>
            <a:r>
              <a:rPr lang="ru-RU" sz="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936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6065" y="528038"/>
            <a:ext cx="11864015" cy="62403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27100" algn="ctr">
              <a:spcAft>
                <a:spcPts val="0"/>
              </a:spcAft>
            </a:pPr>
            <a:r>
              <a:rPr lang="ru-RU" sz="40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форме проведения</a:t>
            </a:r>
            <a:endParaRPr lang="ru-RU" sz="4000" b="1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27100" algn="ctr">
              <a:spcAft>
                <a:spcPts val="0"/>
              </a:spcAft>
            </a:pPr>
            <a:r>
              <a:rPr lang="ru-RU" sz="24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Соревнования.</a:t>
            </a:r>
            <a:endParaRPr lang="ru-RU" sz="2400" b="1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575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860800" marR="1574800" indent="-760095">
              <a:lnSpc>
                <a:spcPct val="91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Проекты, исследования,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</a:t>
            </a:r>
            <a:r>
              <a:rPr lang="ru-RU" sz="24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ксперименты</a:t>
            </a:r>
            <a:r>
              <a:rPr lang="ru-RU" sz="24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400" b="1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06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378200">
              <a:spcAft>
                <a:spcPts val="0"/>
              </a:spcAft>
            </a:pPr>
            <a:r>
              <a:rPr lang="ru-RU" sz="32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Задания для </a:t>
            </a:r>
            <a:r>
              <a:rPr lang="ru-RU" sz="3200" b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квестов</a:t>
            </a:r>
            <a:r>
              <a:rPr lang="ru-RU" sz="32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3200" b="1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75000"/>
              </a:lnSpc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1739900" algn="l"/>
              </a:tabLst>
            </a:pPr>
            <a:r>
              <a:rPr lang="ru-RU" sz="24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Поиск «сокровищ».</a:t>
            </a:r>
            <a:endParaRPr lang="ru-RU" sz="2400" b="1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585"/>
              </a:lnSpc>
              <a:spcAft>
                <a:spcPts val="0"/>
              </a:spcAft>
            </a:pPr>
            <a:r>
              <a:rPr lang="ru-RU" sz="2400" b="1" baseline="300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 </a:t>
            </a:r>
            <a:endParaRPr lang="ru-RU" sz="2400" b="1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101600" lvl="0" indent="-342900" algn="just">
              <a:lnSpc>
                <a:spcPct val="75000"/>
              </a:lnSpc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1741805" algn="l"/>
              </a:tabLst>
            </a:pPr>
            <a:r>
              <a:rPr lang="ru-RU" sz="24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Расследование происшествий (хорошо для экспериментальной деятельности).</a:t>
            </a:r>
            <a:endParaRPr lang="ru-RU" sz="2400" b="1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5"/>
              </a:lnSpc>
              <a:spcAft>
                <a:spcPts val="0"/>
              </a:spcAft>
            </a:pPr>
            <a:r>
              <a:rPr lang="ru-RU" sz="2400" b="1" baseline="300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 </a:t>
            </a:r>
            <a:endParaRPr lang="ru-RU" sz="2400" b="1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75000"/>
              </a:lnSpc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1739900" algn="l"/>
              </a:tabLst>
            </a:pPr>
            <a:r>
              <a:rPr lang="ru-RU" sz="24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Помощь героям.</a:t>
            </a:r>
            <a:endParaRPr lang="ru-RU" sz="2400" b="1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585"/>
              </a:lnSpc>
              <a:spcAft>
                <a:spcPts val="0"/>
              </a:spcAft>
            </a:pPr>
            <a:r>
              <a:rPr lang="ru-RU" sz="2400" b="1" baseline="300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 </a:t>
            </a:r>
            <a:endParaRPr lang="ru-RU" sz="2400" b="1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75000"/>
              </a:lnSpc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1816100" algn="l"/>
              </a:tabLst>
            </a:pPr>
            <a:r>
              <a:rPr lang="ru-RU" sz="24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Путешествие.</a:t>
            </a:r>
            <a:endParaRPr lang="ru-RU" sz="2400" b="1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580"/>
              </a:lnSpc>
              <a:spcAft>
                <a:spcPts val="0"/>
              </a:spcAft>
            </a:pPr>
            <a:r>
              <a:rPr lang="ru-RU" sz="2400" b="1" baseline="300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 </a:t>
            </a:r>
            <a:endParaRPr lang="ru-RU" sz="2400" b="1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75000"/>
              </a:lnSpc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1822450" algn="l"/>
              </a:tabLst>
            </a:pPr>
            <a:r>
              <a:rPr lang="ru-RU" sz="24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Приключения по мотивам художественных произведений (по аналогии с настольными играми-</a:t>
            </a:r>
            <a:r>
              <a:rPr lang="ru-RU" sz="2400" b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ходилками</a:t>
            </a:r>
            <a:r>
              <a:rPr lang="ru-RU" sz="24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ru-RU" sz="2400" b="1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1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>
              <a:lnSpc>
                <a:spcPts val="1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>
              <a:lnSpc>
                <a:spcPts val="1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ts val="126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ru-RU" sz="9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9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9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000"/>
              </a:lnSpc>
              <a:spcAft>
                <a:spcPts val="0"/>
              </a:spcAft>
            </a:pPr>
            <a:r>
              <a:rPr lang="ru-RU" sz="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9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000"/>
              </a:lnSpc>
              <a:spcAft>
                <a:spcPts val="0"/>
              </a:spcAft>
            </a:pPr>
            <a:r>
              <a:rPr lang="ru-RU" sz="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9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000"/>
              </a:lnSpc>
              <a:spcAft>
                <a:spcPts val="0"/>
              </a:spcAft>
            </a:pPr>
            <a:r>
              <a:rPr lang="ru-RU" sz="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9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000"/>
              </a:lnSpc>
              <a:spcAft>
                <a:spcPts val="0"/>
              </a:spcAft>
            </a:pPr>
            <a:r>
              <a:rPr lang="ru-RU" sz="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9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000"/>
              </a:lnSpc>
              <a:spcAft>
                <a:spcPts val="0"/>
              </a:spcAft>
            </a:pPr>
            <a:r>
              <a:rPr lang="ru-RU" sz="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9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000"/>
              </a:lnSpc>
              <a:spcAft>
                <a:spcPts val="0"/>
              </a:spcAft>
            </a:pPr>
            <a:r>
              <a:rPr lang="ru-RU" sz="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9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000"/>
              </a:lnSpc>
              <a:spcAft>
                <a:spcPts val="0"/>
              </a:spcAft>
            </a:pPr>
            <a:r>
              <a:rPr lang="ru-RU" sz="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9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000"/>
              </a:lnSpc>
              <a:spcAft>
                <a:spcPts val="0"/>
              </a:spcAft>
            </a:pPr>
            <a:r>
              <a:rPr lang="ru-RU" sz="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9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000"/>
              </a:lnSpc>
              <a:spcAft>
                <a:spcPts val="0"/>
              </a:spcAft>
            </a:pPr>
            <a:r>
              <a:rPr lang="ru-RU" sz="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9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000"/>
              </a:lnSpc>
              <a:spcAft>
                <a:spcPts val="0"/>
              </a:spcAft>
            </a:pPr>
            <a:r>
              <a:rPr lang="ru-RU" sz="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9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000"/>
              </a:lnSpc>
              <a:spcAft>
                <a:spcPts val="0"/>
              </a:spcAft>
            </a:pPr>
            <a:r>
              <a:rPr lang="ru-RU" sz="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511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6220" y="1092656"/>
            <a:ext cx="10419008" cy="48563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81300">
              <a:spcAft>
                <a:spcPts val="0"/>
              </a:spcAft>
            </a:pPr>
            <a:r>
              <a:rPr lang="ru-RU" sz="24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Алгоритм организации</a:t>
            </a:r>
            <a:endParaRPr lang="ru-RU" sz="2400" b="1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97000"/>
              </a:lnSpc>
              <a:spcAft>
                <a:spcPts val="0"/>
              </a:spcAft>
              <a:buFont typeface="+mj-lt"/>
              <a:buAutoNum type="arabicPeriod"/>
              <a:tabLst>
                <a:tab pos="1587500" algn="l"/>
              </a:tabLst>
            </a:pPr>
            <a:r>
              <a:rPr lang="ru-RU" sz="24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Определить цели и задачи</a:t>
            </a:r>
            <a:endParaRPr lang="ru-RU" sz="2400" b="1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5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400" b="1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97000"/>
              </a:lnSpc>
              <a:spcAft>
                <a:spcPts val="0"/>
              </a:spcAft>
              <a:buFont typeface="+mj-lt"/>
              <a:buAutoNum type="arabicPeriod"/>
              <a:tabLst>
                <a:tab pos="1651000" algn="l"/>
              </a:tabLst>
            </a:pPr>
            <a:r>
              <a:rPr lang="ru-RU" sz="24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Выбрать место проведения игры.</a:t>
            </a:r>
            <a:endParaRPr lang="ru-RU" sz="2400" b="1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585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400" b="1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254000" lvl="0" indent="-342900">
              <a:lnSpc>
                <a:spcPct val="89000"/>
              </a:lnSpc>
              <a:spcAft>
                <a:spcPts val="0"/>
              </a:spcAft>
              <a:buFont typeface="+mj-lt"/>
              <a:buAutoNum type="arabicPeriod"/>
              <a:tabLst>
                <a:tab pos="1649730" algn="l"/>
              </a:tabLst>
            </a:pPr>
            <a:r>
              <a:rPr lang="ru-RU" sz="24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Составить паспорт прохождения этапов или карту маршрута.</a:t>
            </a:r>
            <a:endParaRPr lang="ru-RU" sz="2400" b="1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595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400" b="1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92000"/>
              </a:lnSpc>
              <a:spcAft>
                <a:spcPts val="0"/>
              </a:spcAft>
              <a:buFont typeface="+mj-lt"/>
              <a:buAutoNum type="arabicPeriod"/>
              <a:tabLst>
                <a:tab pos="1650365" algn="l"/>
              </a:tabLst>
            </a:pPr>
            <a:r>
              <a:rPr lang="ru-RU" sz="24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Сформировать состав участников (педагоги, дети, родители), </a:t>
            </a:r>
            <a:r>
              <a:rPr lang="ru-RU" sz="2400" b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расчитать</a:t>
            </a:r>
            <a:r>
              <a:rPr lang="ru-RU" sz="24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количество организаторов и помощников.</a:t>
            </a:r>
            <a:endParaRPr lang="ru-RU" sz="2400" b="1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61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400" b="1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546100" lvl="0" indent="-342900">
              <a:lnSpc>
                <a:spcPct val="89000"/>
              </a:lnSpc>
              <a:spcAft>
                <a:spcPts val="0"/>
              </a:spcAft>
              <a:buFont typeface="+mj-lt"/>
              <a:buAutoNum type="arabicPeriod"/>
              <a:tabLst>
                <a:tab pos="1650365" algn="l"/>
              </a:tabLst>
            </a:pPr>
            <a:r>
              <a:rPr lang="ru-RU" sz="24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Разработать легенду игры, её формат и правила, написать сценарий (конспект).</a:t>
            </a:r>
            <a:endParaRPr lang="ru-RU" sz="2400" b="1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25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400" b="1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97000"/>
              </a:lnSpc>
              <a:spcAft>
                <a:spcPts val="0"/>
              </a:spcAft>
              <a:buFont typeface="+mj-lt"/>
              <a:buAutoNum type="arabicPeriod"/>
              <a:tabLst>
                <a:tab pos="1651000" algn="l"/>
              </a:tabLst>
            </a:pPr>
            <a:r>
              <a:rPr lang="ru-RU" sz="24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Подготовить задания, реквизит для игры.</a:t>
            </a:r>
            <a:endParaRPr lang="ru-RU" sz="2400" b="1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ts val="1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ts val="1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ts val="1000"/>
              </a:lnSpc>
              <a:spcAft>
                <a:spcPts val="0"/>
              </a:spcAft>
            </a:pPr>
            <a:r>
              <a:rPr lang="ru-RU" sz="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9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000"/>
              </a:lnSpc>
              <a:spcAft>
                <a:spcPts val="0"/>
              </a:spcAft>
            </a:pPr>
            <a:r>
              <a:rPr lang="ru-RU" sz="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9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000"/>
              </a:lnSpc>
              <a:spcAft>
                <a:spcPts val="0"/>
              </a:spcAft>
            </a:pPr>
            <a:r>
              <a:rPr lang="ru-RU" sz="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9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000"/>
              </a:lnSpc>
              <a:spcAft>
                <a:spcPts val="0"/>
              </a:spcAft>
            </a:pPr>
            <a:r>
              <a:rPr lang="ru-RU" sz="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9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000"/>
              </a:lnSpc>
              <a:spcAft>
                <a:spcPts val="0"/>
              </a:spcAft>
            </a:pPr>
            <a:r>
              <a:rPr lang="ru-RU" sz="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9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000"/>
              </a:lnSpc>
              <a:spcAft>
                <a:spcPts val="0"/>
              </a:spcAft>
            </a:pPr>
            <a:r>
              <a:rPr lang="ru-RU" sz="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9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000"/>
              </a:lnSpc>
              <a:spcAft>
                <a:spcPts val="0"/>
              </a:spcAft>
            </a:pPr>
            <a:r>
              <a:rPr lang="ru-RU" sz="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9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105"/>
              </a:lnSpc>
              <a:spcAft>
                <a:spcPts val="0"/>
              </a:spcAft>
            </a:pPr>
            <a:r>
              <a:rPr lang="ru-RU" sz="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8276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альтернативный процесс 1"/>
          <p:cNvSpPr/>
          <p:nvPr/>
        </p:nvSpPr>
        <p:spPr>
          <a:xfrm>
            <a:off x="1210616" y="414273"/>
            <a:ext cx="9453093" cy="1107583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игры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трелка вправо 2"/>
          <p:cNvSpPr/>
          <p:nvPr/>
        </p:nvSpPr>
        <p:spPr>
          <a:xfrm>
            <a:off x="435737" y="1895343"/>
            <a:ext cx="3786387" cy="1330819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игровой ситуации</a:t>
            </a: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435737" y="3226158"/>
            <a:ext cx="3541691" cy="785611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</a:t>
            </a: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435738" y="4385260"/>
            <a:ext cx="3786388" cy="785611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</a:t>
            </a: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435738" y="5522895"/>
            <a:ext cx="3786388" cy="785611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Завершение игры</a:t>
            </a: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647384" y="2030572"/>
            <a:ext cx="5705341" cy="75126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Замотивировать участников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647388" y="3226158"/>
            <a:ext cx="5705341" cy="78561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Постановка цели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647387" y="4385256"/>
            <a:ext cx="5705341" cy="84142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Логически и последовательно построенная цепочка заданий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647387" y="5580850"/>
            <a:ext cx="5705341" cy="87146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Подведение итогов.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игры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2849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171</TotalTime>
  <Words>174</Words>
  <Application>Microsoft Office PowerPoint</Application>
  <PresentationFormat>Произвольный</PresentationFormat>
  <Paragraphs>175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Волна</vt:lpstr>
      <vt:lpstr>Муниципальное дошкольное образовательное учреждение детский сад № 21 «Ласточка» Ярославского муниципального района   Квест – современная игровая технология обучения дошкольников в условиях ФГОС РМО № 4 19.04.2024 г.</vt:lpstr>
      <vt:lpstr>Презентация PowerPoint</vt:lpstr>
      <vt:lpstr>Презентация PowerPoint</vt:lpstr>
      <vt:lpstr>Презентация PowerPoint</vt:lpstr>
      <vt:lpstr>Виды квест-игр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Квест – современная игровая технология обучения дошкольников в условиях ФГОС</dc:title>
  <dc:creator>Аdmin</dc:creator>
  <cp:lastModifiedBy>пк</cp:lastModifiedBy>
  <cp:revision>22</cp:revision>
  <dcterms:created xsi:type="dcterms:W3CDTF">2019-10-16T09:27:53Z</dcterms:created>
  <dcterms:modified xsi:type="dcterms:W3CDTF">2024-04-18T13:33:09Z</dcterms:modified>
</cp:coreProperties>
</file>