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7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>
        <a:solidFill>
          <a:srgbClr val="66FF66"/>
        </a:solidFill>
      </dgm:spPr>
      <dgm:t>
        <a:bodyPr/>
        <a:lstStyle/>
        <a:p>
          <a:endParaRPr lang="ru-RU" sz="1800" b="1" dirty="0">
            <a:solidFill>
              <a:schemeClr val="tx1"/>
            </a:solidFill>
            <a:latin typeface="Georgia" pitchFamily="18" charset="0"/>
          </a:endParaRPr>
        </a:p>
        <a:p>
          <a:r>
            <a:rPr lang="ru-RU" sz="1600" b="1" dirty="0">
              <a:solidFill>
                <a:schemeClr val="tx1"/>
              </a:solidFill>
              <a:latin typeface="Georgia" pitchFamily="18" charset="0"/>
            </a:rPr>
            <a:t>Представляет описание задач и содержания образовательной и коррекционной деятельности в пяти образовательных областях для всех возрастных групп.</a:t>
          </a:r>
        </a:p>
        <a:p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>
        <a:solidFill>
          <a:srgbClr val="FCCBA2"/>
        </a:solidFill>
      </dgm:spPr>
      <dgm:t>
        <a:bodyPr/>
        <a:lstStyle/>
        <a:p>
          <a:endParaRPr lang="ru-RU" sz="1400" b="1" dirty="0">
            <a:solidFill>
              <a:schemeClr val="tx1"/>
            </a:solidFill>
            <a:latin typeface="Georgia" pitchFamily="18" charset="0"/>
          </a:endParaRPr>
        </a:p>
        <a:p>
          <a:r>
            <a:rPr lang="ru-RU" sz="1600" b="1" dirty="0">
              <a:solidFill>
                <a:schemeClr val="tx1"/>
              </a:solidFill>
              <a:latin typeface="Georgia" pitchFamily="18" charset="0"/>
            </a:rPr>
            <a:t>Содержит рекомендации  по организации жизнедеятельности и созданию предметно-пространственной развивающей среды в каждой возрастной группе с учетом особенностей развития детей с тяжелыми нарушениями речи.</a:t>
          </a:r>
        </a:p>
        <a:p>
          <a:endParaRPr lang="ru-RU" sz="1400" b="1" dirty="0">
            <a:solidFill>
              <a:schemeClr val="tx1"/>
            </a:solidFill>
            <a:latin typeface="Georgia" pitchFamily="18" charset="0"/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>
        <a:solidFill>
          <a:srgbClr val="66FFFF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Georgia" pitchFamily="18" charset="0"/>
            </a:rPr>
            <a:t>В Программе приведены методические рекомендации по осуществлению взаимодействия с родителями дошкольников, описаны условия сотрудничества с семьями воспитанников.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1874223E-D171-4CA3-ABAC-0269DDAB0E38}">
      <dgm:prSet custT="1"/>
      <dgm:spPr/>
      <dgm:t>
        <a:bodyPr/>
        <a:lstStyle/>
        <a:p>
          <a:r>
            <a:rPr lang="ru-RU" sz="1600" b="1" dirty="0">
              <a:solidFill>
                <a:schemeClr val="tx2"/>
              </a:solidFill>
              <a:latin typeface="Georgia" pitchFamily="18" charset="0"/>
            </a:rPr>
            <a:t>В Программу включены тематическое планирование работы специалистов, примерный перечень игр, игровых и развивающих упражнений, содержание культурно-досуговой деятельности  для каждой из возрастных групп в соответствии с </a:t>
          </a:r>
          <a:r>
            <a:rPr lang="ru-RU" sz="1600" b="1">
              <a:solidFill>
                <a:schemeClr val="tx2"/>
              </a:solidFill>
              <a:latin typeface="Georgia" pitchFamily="18" charset="0"/>
            </a:rPr>
            <a:t>ФГОС ДО.</a:t>
          </a:r>
          <a:endParaRPr lang="ru-RU" sz="1600" b="1" dirty="0">
            <a:solidFill>
              <a:schemeClr val="tx2"/>
            </a:solidFill>
            <a:latin typeface="Georgia" pitchFamily="18" charset="0"/>
          </a:endParaRPr>
        </a:p>
      </dgm:t>
    </dgm:pt>
    <dgm:pt modelId="{E5119F69-9362-40CC-B31F-B2C121629A89}" type="parTrans" cxnId="{9C2DF255-2CFA-4B9B-A833-840DB7D57810}">
      <dgm:prSet/>
      <dgm:spPr/>
      <dgm:t>
        <a:bodyPr/>
        <a:lstStyle/>
        <a:p>
          <a:endParaRPr lang="ru-RU"/>
        </a:p>
      </dgm:t>
    </dgm:pt>
    <dgm:pt modelId="{1966D5F1-75A6-44F3-B1C4-497BBC3B7372}" type="sibTrans" cxnId="{9C2DF255-2CFA-4B9B-A833-840DB7D57810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0" presStyleCnt="4" custScaleX="126318" custScaleY="170556" custLinFactY="-100000" custLinFactNeighborX="54908" custLinFactNeighborY="-121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0" presStyleCnt="4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1" presStyleCnt="4" custScaleX="127381" custScaleY="240925" custLinFactNeighborX="34712" custLinFactNeighborY="-15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1" presStyleCnt="4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2737EC3-94BD-48DD-A3E2-441CC1D1C49E}" type="pres">
      <dgm:prSet presAssocID="{1874223E-D171-4CA3-ABAC-0269DDAB0E38}" presName="parentLin" presStyleCnt="0"/>
      <dgm:spPr/>
    </dgm:pt>
    <dgm:pt modelId="{0581EC3A-5D89-455B-9D32-23D08521976E}" type="pres">
      <dgm:prSet presAssocID="{1874223E-D171-4CA3-ABAC-0269DDAB0E3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6EAF764-8456-49CC-9121-A770C5D4F03B}" type="pres">
      <dgm:prSet presAssocID="{1874223E-D171-4CA3-ABAC-0269DDAB0E38}" presName="parentText" presStyleLbl="node1" presStyleIdx="2" presStyleCnt="4" custScaleX="126328" custScaleY="245033" custLinFactNeighborX="16473" custLinFactNeighborY="15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955A-64CB-4367-905A-6EB1418EE57B}" type="pres">
      <dgm:prSet presAssocID="{1874223E-D171-4CA3-ABAC-0269DDAB0E38}" presName="negativeSpace" presStyleCnt="0"/>
      <dgm:spPr/>
    </dgm:pt>
    <dgm:pt modelId="{74725D52-B18A-4F41-9334-90D9F6095894}" type="pres">
      <dgm:prSet presAssocID="{1874223E-D171-4CA3-ABAC-0269DDAB0E38}" presName="childText" presStyleLbl="conFgAcc1" presStyleIdx="2" presStyleCnt="4">
        <dgm:presLayoutVars>
          <dgm:bulletEnabled val="1"/>
        </dgm:presLayoutVars>
      </dgm:prSet>
      <dgm:spPr/>
    </dgm:pt>
    <dgm:pt modelId="{68B8D6C2-9B4C-4E5A-8512-4583D13D9524}" type="pres">
      <dgm:prSet presAssocID="{1966D5F1-75A6-44F3-B1C4-497BBC3B7372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3" presStyleCnt="4" custScaleX="122362" custScaleY="213030" custLinFactY="100000" custLinFactNeighborX="45026" custLinFactNeighborY="106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3" presStyleCnt="4" custLinFactNeighborX="868" custLinFactNeighborY="19474">
        <dgm:presLayoutVars>
          <dgm:bulletEnabled val="1"/>
        </dgm:presLayoutVars>
      </dgm:prSet>
      <dgm:spPr/>
    </dgm:pt>
  </dgm:ptLst>
  <dgm:cxnLst>
    <dgm:cxn modelId="{B9B2641D-E656-474C-946A-1CE9E9B70BA5}" type="presOf" srcId="{DBEB36B6-DE6B-478C-9480-55DFD5B44D03}" destId="{90ECB009-2161-4FCE-BDBD-5D422FF9BD8B}" srcOrd="0" destOrd="0" presId="urn:microsoft.com/office/officeart/2005/8/layout/list1"/>
    <dgm:cxn modelId="{BC9F986D-0877-4E65-AE21-E4A288464893}" type="presOf" srcId="{EF101EA2-D3EF-4F9A-B170-673B13B2AB99}" destId="{6BB609BF-E19A-4E75-9CAA-6CFD4D46966B}" srcOrd="1" destOrd="0" presId="urn:microsoft.com/office/officeart/2005/8/layout/list1"/>
    <dgm:cxn modelId="{17161ED3-251D-4E2E-BB98-AA0551804140}" type="presOf" srcId="{EF101EA2-D3EF-4F9A-B170-673B13B2AB99}" destId="{E4CDCD51-55B5-47A8-A21F-2E13C8497BDF}" srcOrd="0" destOrd="0" presId="urn:microsoft.com/office/officeart/2005/8/layout/list1"/>
    <dgm:cxn modelId="{1C21D612-8702-4BF3-9037-502C8BC1325A}" srcId="{7EE43911-8834-4449-9A1A-2168EA05DEF5}" destId="{CDBA3C88-BD9A-45C0-AE92-37C296F66ACB}" srcOrd="3" destOrd="0" parTransId="{27882E36-6FA2-4659-B401-D200AAFC5686}" sibTransId="{C2B0F16A-33B4-4CE4-BB3B-2A9B80C9002A}"/>
    <dgm:cxn modelId="{87F288E7-7A48-42AD-9CCF-70E4E53B6892}" type="presOf" srcId="{DBEB36B6-DE6B-478C-9480-55DFD5B44D03}" destId="{89EDEAD9-DA62-45D3-9EE4-54C18FFE8251}" srcOrd="1" destOrd="0" presId="urn:microsoft.com/office/officeart/2005/8/layout/list1"/>
    <dgm:cxn modelId="{F7DAA0C4-CD45-4466-B478-EBAC9166EA66}" type="presOf" srcId="{7EE43911-8834-4449-9A1A-2168EA05DEF5}" destId="{A86B5035-7A6C-46E1-9C99-4C9553F2AF05}" srcOrd="0" destOrd="0" presId="urn:microsoft.com/office/officeart/2005/8/layout/list1"/>
    <dgm:cxn modelId="{DF36BF4F-BF8D-4533-8937-78CE9E546CD4}" type="presOf" srcId="{1874223E-D171-4CA3-ABAC-0269DDAB0E38}" destId="{0581EC3A-5D89-455B-9D32-23D08521976E}" srcOrd="0" destOrd="0" presId="urn:microsoft.com/office/officeart/2005/8/layout/list1"/>
    <dgm:cxn modelId="{3CB52397-6342-409A-82A4-92D4346B36E9}" type="presOf" srcId="{CDBA3C88-BD9A-45C0-AE92-37C296F66ACB}" destId="{B021F2BB-6371-4D24-BBDB-008A4F739364}" srcOrd="1" destOrd="0" presId="urn:microsoft.com/office/officeart/2005/8/layout/list1"/>
    <dgm:cxn modelId="{29687CC1-54C4-4284-BF4A-9A0BFEC1D224}" srcId="{7EE43911-8834-4449-9A1A-2168EA05DEF5}" destId="{DBEB36B6-DE6B-478C-9480-55DFD5B44D03}" srcOrd="0" destOrd="0" parTransId="{EF41F2AF-76FA-49F2-B8F8-BE01A58E073C}" sibTransId="{C05D037C-50E1-4E8E-81EA-B6C56E5954CE}"/>
    <dgm:cxn modelId="{510817B8-5540-4818-94D1-9C481D2819BD}" type="presOf" srcId="{1874223E-D171-4CA3-ABAC-0269DDAB0E38}" destId="{86EAF764-8456-49CC-9121-A770C5D4F03B}" srcOrd="1" destOrd="0" presId="urn:microsoft.com/office/officeart/2005/8/layout/list1"/>
    <dgm:cxn modelId="{9C2DF255-2CFA-4B9B-A833-840DB7D57810}" srcId="{7EE43911-8834-4449-9A1A-2168EA05DEF5}" destId="{1874223E-D171-4CA3-ABAC-0269DDAB0E38}" srcOrd="2" destOrd="0" parTransId="{E5119F69-9362-40CC-B31F-B2C121629A89}" sibTransId="{1966D5F1-75A6-44F3-B1C4-497BBC3B7372}"/>
    <dgm:cxn modelId="{82964463-71D8-4AA4-995B-29340D2AE760}" type="presOf" srcId="{CDBA3C88-BD9A-45C0-AE92-37C296F66ACB}" destId="{28DD7763-6CEC-4AA4-AD7D-F789D9DAD30D}" srcOrd="0" destOrd="0" presId="urn:microsoft.com/office/officeart/2005/8/layout/list1"/>
    <dgm:cxn modelId="{C5A04CE1-30B8-4101-B830-37B406F8BEEE}" srcId="{7EE43911-8834-4449-9A1A-2168EA05DEF5}" destId="{EF101EA2-D3EF-4F9A-B170-673B13B2AB99}" srcOrd="1" destOrd="0" parTransId="{A70E0609-2447-4906-9A86-9E15D06D72EE}" sibTransId="{26350F59-EDEC-4ED8-8940-AAA28768F437}"/>
    <dgm:cxn modelId="{E3CDD870-1645-47B5-8D02-0EFE0B663782}" type="presParOf" srcId="{A86B5035-7A6C-46E1-9C99-4C9553F2AF05}" destId="{0C8BB5D9-3B37-4208-B858-C70CBA2250BE}" srcOrd="0" destOrd="0" presId="urn:microsoft.com/office/officeart/2005/8/layout/list1"/>
    <dgm:cxn modelId="{21407808-9DE9-489C-BCF5-7287B876B07E}" type="presParOf" srcId="{0C8BB5D9-3B37-4208-B858-C70CBA2250BE}" destId="{90ECB009-2161-4FCE-BDBD-5D422FF9BD8B}" srcOrd="0" destOrd="0" presId="urn:microsoft.com/office/officeart/2005/8/layout/list1"/>
    <dgm:cxn modelId="{37940B05-0827-4614-B6D0-5CA85A942A1E}" type="presParOf" srcId="{0C8BB5D9-3B37-4208-B858-C70CBA2250BE}" destId="{89EDEAD9-DA62-45D3-9EE4-54C18FFE8251}" srcOrd="1" destOrd="0" presId="urn:microsoft.com/office/officeart/2005/8/layout/list1"/>
    <dgm:cxn modelId="{6C44935F-1410-4439-9DDB-AEB34E217669}" type="presParOf" srcId="{A86B5035-7A6C-46E1-9C99-4C9553F2AF05}" destId="{D6F2A3B7-9339-4141-9FE7-8A47E56DF203}" srcOrd="1" destOrd="0" presId="urn:microsoft.com/office/officeart/2005/8/layout/list1"/>
    <dgm:cxn modelId="{E8834E0D-AE30-40A1-B72A-982BD1F8B426}" type="presParOf" srcId="{A86B5035-7A6C-46E1-9C99-4C9553F2AF05}" destId="{339E794D-6153-47BC-BF1A-65FD64E78766}" srcOrd="2" destOrd="0" presId="urn:microsoft.com/office/officeart/2005/8/layout/list1"/>
    <dgm:cxn modelId="{6E5C3562-2703-4214-BCD2-29CFE0D6B348}" type="presParOf" srcId="{A86B5035-7A6C-46E1-9C99-4C9553F2AF05}" destId="{64E10F49-5A94-461C-9370-D25C93396E11}" srcOrd="3" destOrd="0" presId="urn:microsoft.com/office/officeart/2005/8/layout/list1"/>
    <dgm:cxn modelId="{A15CFABE-35F2-42C9-BACA-8B077CB90FA1}" type="presParOf" srcId="{A86B5035-7A6C-46E1-9C99-4C9553F2AF05}" destId="{09054E1E-F69E-4A64-A01E-348F9071F812}" srcOrd="4" destOrd="0" presId="urn:microsoft.com/office/officeart/2005/8/layout/list1"/>
    <dgm:cxn modelId="{FDCDC00C-9A7C-4EAB-8B0C-EF86CEE7AFE4}" type="presParOf" srcId="{09054E1E-F69E-4A64-A01E-348F9071F812}" destId="{E4CDCD51-55B5-47A8-A21F-2E13C8497BDF}" srcOrd="0" destOrd="0" presId="urn:microsoft.com/office/officeart/2005/8/layout/list1"/>
    <dgm:cxn modelId="{139D51F3-3132-4E49-B1F1-8CBF0FC688C2}" type="presParOf" srcId="{09054E1E-F69E-4A64-A01E-348F9071F812}" destId="{6BB609BF-E19A-4E75-9CAA-6CFD4D46966B}" srcOrd="1" destOrd="0" presId="urn:microsoft.com/office/officeart/2005/8/layout/list1"/>
    <dgm:cxn modelId="{8C4CE823-F935-4AED-B207-C90D3FB26CFB}" type="presParOf" srcId="{A86B5035-7A6C-46E1-9C99-4C9553F2AF05}" destId="{B7CBAAE1-199A-459F-973F-521F138BF836}" srcOrd="5" destOrd="0" presId="urn:microsoft.com/office/officeart/2005/8/layout/list1"/>
    <dgm:cxn modelId="{6B63F0CD-FBF1-4C1F-9834-E50315695778}" type="presParOf" srcId="{A86B5035-7A6C-46E1-9C99-4C9553F2AF05}" destId="{04D2C57B-622B-4C5B-8CCA-4660D597A0BA}" srcOrd="6" destOrd="0" presId="urn:microsoft.com/office/officeart/2005/8/layout/list1"/>
    <dgm:cxn modelId="{76C1E820-FBB3-4943-9AA3-95D7B07E06AC}" type="presParOf" srcId="{A86B5035-7A6C-46E1-9C99-4C9553F2AF05}" destId="{C9F81653-3F54-4E81-9FED-4F9CE518127D}" srcOrd="7" destOrd="0" presId="urn:microsoft.com/office/officeart/2005/8/layout/list1"/>
    <dgm:cxn modelId="{0D376E74-ED33-4D88-B395-0D5337F7A98D}" type="presParOf" srcId="{A86B5035-7A6C-46E1-9C99-4C9553F2AF05}" destId="{E2737EC3-94BD-48DD-A3E2-441CC1D1C49E}" srcOrd="8" destOrd="0" presId="urn:microsoft.com/office/officeart/2005/8/layout/list1"/>
    <dgm:cxn modelId="{21E43023-826C-497C-834D-4B5373895EA8}" type="presParOf" srcId="{E2737EC3-94BD-48DD-A3E2-441CC1D1C49E}" destId="{0581EC3A-5D89-455B-9D32-23D08521976E}" srcOrd="0" destOrd="0" presId="urn:microsoft.com/office/officeart/2005/8/layout/list1"/>
    <dgm:cxn modelId="{8654B61D-11C1-4AC3-9F59-C6D13791AB95}" type="presParOf" srcId="{E2737EC3-94BD-48DD-A3E2-441CC1D1C49E}" destId="{86EAF764-8456-49CC-9121-A770C5D4F03B}" srcOrd="1" destOrd="0" presId="urn:microsoft.com/office/officeart/2005/8/layout/list1"/>
    <dgm:cxn modelId="{5D3D96F2-EF9E-4414-A7BE-AC0E8175D792}" type="presParOf" srcId="{A86B5035-7A6C-46E1-9C99-4C9553F2AF05}" destId="{C56E955A-64CB-4367-905A-6EB1418EE57B}" srcOrd="9" destOrd="0" presId="urn:microsoft.com/office/officeart/2005/8/layout/list1"/>
    <dgm:cxn modelId="{C7B53EF1-3667-47B7-827B-62D88410A0F4}" type="presParOf" srcId="{A86B5035-7A6C-46E1-9C99-4C9553F2AF05}" destId="{74725D52-B18A-4F41-9334-90D9F6095894}" srcOrd="10" destOrd="0" presId="urn:microsoft.com/office/officeart/2005/8/layout/list1"/>
    <dgm:cxn modelId="{CD0733DF-CC14-4F59-8604-06762618FF06}" type="presParOf" srcId="{A86B5035-7A6C-46E1-9C99-4C9553F2AF05}" destId="{68B8D6C2-9B4C-4E5A-8512-4583D13D9524}" srcOrd="11" destOrd="0" presId="urn:microsoft.com/office/officeart/2005/8/layout/list1"/>
    <dgm:cxn modelId="{804A0D6D-3D8C-44D2-8BD7-E9C49423DAF6}" type="presParOf" srcId="{A86B5035-7A6C-46E1-9C99-4C9553F2AF05}" destId="{7F579C94-9A29-45BC-8277-1799C24D2398}" srcOrd="12" destOrd="0" presId="urn:microsoft.com/office/officeart/2005/8/layout/list1"/>
    <dgm:cxn modelId="{93D296DA-FD30-42AE-9D41-21DBFD8A2428}" type="presParOf" srcId="{7F579C94-9A29-45BC-8277-1799C24D2398}" destId="{28DD7763-6CEC-4AA4-AD7D-F789D9DAD30D}" srcOrd="0" destOrd="0" presId="urn:microsoft.com/office/officeart/2005/8/layout/list1"/>
    <dgm:cxn modelId="{5C82706C-34A8-4C9D-BF0F-42691654F553}" type="presParOf" srcId="{7F579C94-9A29-45BC-8277-1799C24D2398}" destId="{B021F2BB-6371-4D24-BBDB-008A4F739364}" srcOrd="1" destOrd="0" presId="urn:microsoft.com/office/officeart/2005/8/layout/list1"/>
    <dgm:cxn modelId="{1D43FCA2-4EFB-41E4-A7E0-5EAA66CD5292}" type="presParOf" srcId="{A86B5035-7A6C-46E1-9C99-4C9553F2AF05}" destId="{EE855BD6-9B04-4D92-AC00-279C82350E27}" srcOrd="13" destOrd="0" presId="urn:microsoft.com/office/officeart/2005/8/layout/list1"/>
    <dgm:cxn modelId="{E8712A32-7D5D-4126-BA0C-EDCBFC65F14B}" type="presParOf" srcId="{A86B5035-7A6C-46E1-9C99-4C9553F2AF05}" destId="{C809B7E3-D4D2-4CFB-865B-EC8257D90BF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57034-B6A7-412A-86F2-EF9B675F2A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EC753A-4FAE-4927-B2D8-F3FED3FD51A3}">
      <dgm:prSet custT="1"/>
      <dgm:spPr>
        <a:solidFill>
          <a:srgbClr val="A3FBC7"/>
        </a:solidFill>
      </dgm:spPr>
      <dgm:t>
        <a:bodyPr/>
        <a:lstStyle/>
        <a:p>
          <a:r>
            <a:rPr lang="ru-RU" sz="1800" b="1" dirty="0">
              <a:solidFill>
                <a:srgbClr val="7030A0"/>
              </a:solidFill>
              <a:latin typeface="Georgia" pitchFamily="18" charset="0"/>
            </a:rPr>
            <a:t> В Программе предложена система педагогической диагностики индивидуального развития детей, даны методические рекомендации по проведению диагностики, представлены схемы обследования ребенка с общим недоразвитием речи (с 3 до 4 и с 4 до 7 лет) учителем-логопедом.</a:t>
          </a:r>
        </a:p>
      </dgm:t>
    </dgm:pt>
    <dgm:pt modelId="{25CAE439-8D4C-4DC7-82B6-1D7EB46D9833}" type="parTrans" cxnId="{BA80BA03-E9E5-4F7D-B6E3-1CFF1F4CEF24}">
      <dgm:prSet/>
      <dgm:spPr/>
      <dgm:t>
        <a:bodyPr/>
        <a:lstStyle/>
        <a:p>
          <a:endParaRPr lang="ru-RU"/>
        </a:p>
      </dgm:t>
    </dgm:pt>
    <dgm:pt modelId="{1607BE05-CC76-4869-A05C-C6252F1FB0E5}" type="sibTrans" cxnId="{BA80BA03-E9E5-4F7D-B6E3-1CFF1F4CEF24}">
      <dgm:prSet/>
      <dgm:spPr/>
      <dgm:t>
        <a:bodyPr/>
        <a:lstStyle/>
        <a:p>
          <a:endParaRPr lang="ru-RU"/>
        </a:p>
      </dgm:t>
    </dgm:pt>
    <dgm:pt modelId="{64BB5946-744E-4D1B-B6CB-635E8314522C}">
      <dgm:prSet custT="1"/>
      <dgm:spPr>
        <a:solidFill>
          <a:srgbClr val="FFC000"/>
        </a:solidFill>
      </dgm:spPr>
      <dgm:t>
        <a:bodyPr/>
        <a:lstStyle/>
        <a:p>
          <a:endParaRPr lang="ru-RU" sz="1800" b="1" dirty="0">
            <a:solidFill>
              <a:srgbClr val="7030A0"/>
            </a:solidFill>
            <a:latin typeface="Georgia" pitchFamily="18" charset="0"/>
          </a:endParaRPr>
        </a:p>
        <a:p>
          <a:r>
            <a:rPr lang="ru-RU" sz="1800" b="1" dirty="0">
              <a:solidFill>
                <a:srgbClr val="7030A0"/>
              </a:solidFill>
              <a:latin typeface="Georgia" pitchFamily="18" charset="0"/>
            </a:rPr>
            <a:t>Программа имеет перечень дидактического материала, обучающих пособий, примерные списки детской литературы.</a:t>
          </a:r>
        </a:p>
        <a:p>
          <a:endParaRPr lang="ru-RU" sz="1800" b="1" dirty="0">
            <a:solidFill>
              <a:srgbClr val="7030A0"/>
            </a:solidFill>
            <a:latin typeface="Georgia" pitchFamily="18" charset="0"/>
          </a:endParaRPr>
        </a:p>
      </dgm:t>
    </dgm:pt>
    <dgm:pt modelId="{3F2B9FFF-E21D-46B2-B877-78349FABD1EF}" type="parTrans" cxnId="{111AC2F5-D93D-4521-8B45-7D5039EA9E11}">
      <dgm:prSet/>
      <dgm:spPr/>
      <dgm:t>
        <a:bodyPr/>
        <a:lstStyle/>
        <a:p>
          <a:endParaRPr lang="ru-RU"/>
        </a:p>
      </dgm:t>
    </dgm:pt>
    <dgm:pt modelId="{B35B442A-7B10-426E-9522-3A67C3E658C8}" type="sibTrans" cxnId="{111AC2F5-D93D-4521-8B45-7D5039EA9E11}">
      <dgm:prSet/>
      <dgm:spPr/>
      <dgm:t>
        <a:bodyPr/>
        <a:lstStyle/>
        <a:p>
          <a:endParaRPr lang="ru-RU"/>
        </a:p>
      </dgm:t>
    </dgm:pt>
    <dgm:pt modelId="{DCBC1921-5414-4246-8A9F-C8DAEA43E1C0}">
      <dgm:prSet custT="1"/>
      <dgm:spPr>
        <a:solidFill>
          <a:srgbClr val="00B0F0"/>
        </a:solidFill>
      </dgm:spPr>
      <dgm:t>
        <a:bodyPr/>
        <a:lstStyle/>
        <a:p>
          <a:endParaRPr lang="ru-RU" sz="1800" b="1" dirty="0">
            <a:solidFill>
              <a:srgbClr val="7030A0"/>
            </a:solidFill>
            <a:latin typeface="Georgia" pitchFamily="18" charset="0"/>
          </a:endParaRPr>
        </a:p>
        <a:p>
          <a:r>
            <a:rPr lang="ru-RU" sz="1800" b="1" dirty="0">
              <a:solidFill>
                <a:srgbClr val="7030A0"/>
              </a:solidFill>
              <a:latin typeface="Georgia" pitchFamily="18" charset="0"/>
            </a:rPr>
            <a:t>К Программе разработан полный методический комплект.</a:t>
          </a:r>
        </a:p>
        <a:p>
          <a:endParaRPr lang="ru-RU" sz="1800" b="1" dirty="0">
            <a:solidFill>
              <a:srgbClr val="7030A0"/>
            </a:solidFill>
            <a:latin typeface="Georgia" pitchFamily="18" charset="0"/>
          </a:endParaRPr>
        </a:p>
      </dgm:t>
    </dgm:pt>
    <dgm:pt modelId="{243AB046-3F45-456B-A70A-22441514DC44}" type="sibTrans" cxnId="{7AFC4BFE-712E-47D9-A150-C001A59141C6}">
      <dgm:prSet/>
      <dgm:spPr/>
      <dgm:t>
        <a:bodyPr/>
        <a:lstStyle/>
        <a:p>
          <a:endParaRPr lang="ru-RU"/>
        </a:p>
      </dgm:t>
    </dgm:pt>
    <dgm:pt modelId="{AAFDCD38-7128-454B-B065-BCFFC6717D3A}" type="parTrans" cxnId="{7AFC4BFE-712E-47D9-A150-C001A59141C6}">
      <dgm:prSet/>
      <dgm:spPr/>
      <dgm:t>
        <a:bodyPr/>
        <a:lstStyle/>
        <a:p>
          <a:endParaRPr lang="ru-RU"/>
        </a:p>
      </dgm:t>
    </dgm:pt>
    <dgm:pt modelId="{667DF4A4-714C-4D04-8BF0-6BD54CEAF1D4}" type="pres">
      <dgm:prSet presAssocID="{8C157034-B6A7-412A-86F2-EF9B675F2A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02688-3F7F-4775-BA8C-187537AD6543}" type="pres">
      <dgm:prSet presAssocID="{12EC753A-4FAE-4927-B2D8-F3FED3FD51A3}" presName="parentLin" presStyleCnt="0"/>
      <dgm:spPr/>
    </dgm:pt>
    <dgm:pt modelId="{47E493DE-62C9-427F-B34B-EFEECA94980D}" type="pres">
      <dgm:prSet presAssocID="{12EC753A-4FAE-4927-B2D8-F3FED3FD51A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6C174F-3BB7-4599-8C67-B2F26D4C7195}" type="pres">
      <dgm:prSet presAssocID="{12EC753A-4FAE-4927-B2D8-F3FED3FD51A3}" presName="parentText" presStyleLbl="node1" presStyleIdx="0" presStyleCnt="3" custScaleX="126384" custScaleY="266896" custLinFactNeighborX="20690" custLinFactNeighborY="54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CE8C3-1473-4A37-BF11-0E8B0D3EAE68}" type="pres">
      <dgm:prSet presAssocID="{12EC753A-4FAE-4927-B2D8-F3FED3FD51A3}" presName="negativeSpace" presStyleCnt="0"/>
      <dgm:spPr/>
    </dgm:pt>
    <dgm:pt modelId="{CAF48F5B-6F53-44DD-A0E9-B49B5E941395}" type="pres">
      <dgm:prSet presAssocID="{12EC753A-4FAE-4927-B2D8-F3FED3FD51A3}" presName="childText" presStyleLbl="conFgAcc1" presStyleIdx="0" presStyleCnt="3">
        <dgm:presLayoutVars>
          <dgm:bulletEnabled val="1"/>
        </dgm:presLayoutVars>
      </dgm:prSet>
      <dgm:spPr/>
    </dgm:pt>
    <dgm:pt modelId="{2E5CBDD6-C201-40BA-8C9A-D38980D4C7DD}" type="pres">
      <dgm:prSet presAssocID="{1607BE05-CC76-4869-A05C-C6252F1FB0E5}" presName="spaceBetweenRectangles" presStyleCnt="0"/>
      <dgm:spPr/>
    </dgm:pt>
    <dgm:pt modelId="{37190786-F4D0-4AB7-B737-FD917A0379DC}" type="pres">
      <dgm:prSet presAssocID="{64BB5946-744E-4D1B-B6CB-635E8314522C}" presName="parentLin" presStyleCnt="0"/>
      <dgm:spPr/>
    </dgm:pt>
    <dgm:pt modelId="{C85C8C99-FBC1-46C6-959B-B515C3C23D75}" type="pres">
      <dgm:prSet presAssocID="{64BB5946-744E-4D1B-B6CB-635E831452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301C83E-0303-4E59-BF71-D8E099AE1B45}" type="pres">
      <dgm:prSet presAssocID="{64BB5946-744E-4D1B-B6CB-635E8314522C}" presName="parentText" presStyleLbl="node1" presStyleIdx="1" presStyleCnt="3" custScaleX="124539" custScaleY="175863" custLinFactNeighborX="20690" custLinFactNeighborY="55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9B677-04EE-4EF5-B4A2-4C4F840FA782}" type="pres">
      <dgm:prSet presAssocID="{64BB5946-744E-4D1B-B6CB-635E8314522C}" presName="negativeSpace" presStyleCnt="0"/>
      <dgm:spPr/>
    </dgm:pt>
    <dgm:pt modelId="{9031A1DC-A085-496E-9523-E75E5D33B284}" type="pres">
      <dgm:prSet presAssocID="{64BB5946-744E-4D1B-B6CB-635E8314522C}" presName="childText" presStyleLbl="conFgAcc1" presStyleIdx="1" presStyleCnt="3">
        <dgm:presLayoutVars>
          <dgm:bulletEnabled val="1"/>
        </dgm:presLayoutVars>
      </dgm:prSet>
      <dgm:spPr/>
    </dgm:pt>
    <dgm:pt modelId="{87D775AB-3E31-4A2C-92AB-26D151D02265}" type="pres">
      <dgm:prSet presAssocID="{B35B442A-7B10-426E-9522-3A67C3E658C8}" presName="spaceBetweenRectangles" presStyleCnt="0"/>
      <dgm:spPr/>
    </dgm:pt>
    <dgm:pt modelId="{79715CE0-430A-4857-BBDE-61B9EC584E73}" type="pres">
      <dgm:prSet presAssocID="{DCBC1921-5414-4246-8A9F-C8DAEA43E1C0}" presName="parentLin" presStyleCnt="0"/>
      <dgm:spPr/>
    </dgm:pt>
    <dgm:pt modelId="{A2F06141-E8D0-488B-9481-6EF471BA56E7}" type="pres">
      <dgm:prSet presAssocID="{DCBC1921-5414-4246-8A9F-C8DAEA43E1C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C4CCBBF-5CB0-4421-885C-521031603192}" type="pres">
      <dgm:prSet presAssocID="{DCBC1921-5414-4246-8A9F-C8DAEA43E1C0}" presName="parentText" presStyleLbl="node1" presStyleIdx="2" presStyleCnt="3" custScaleX="126423" custScaleY="98702" custLinFactY="23720" custLinFactNeighborX="379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CA60F-3314-4CA5-82D1-9BC0D01FD732}" type="pres">
      <dgm:prSet presAssocID="{DCBC1921-5414-4246-8A9F-C8DAEA43E1C0}" presName="negativeSpace" presStyleCnt="0"/>
      <dgm:spPr/>
    </dgm:pt>
    <dgm:pt modelId="{D535BB2B-F167-47EE-A757-820D94257292}" type="pres">
      <dgm:prSet presAssocID="{DCBC1921-5414-4246-8A9F-C8DAEA43E1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B420E5-F192-481A-9EDE-E18118761E0A}" type="presOf" srcId="{DCBC1921-5414-4246-8A9F-C8DAEA43E1C0}" destId="{A2F06141-E8D0-488B-9481-6EF471BA56E7}" srcOrd="0" destOrd="0" presId="urn:microsoft.com/office/officeart/2005/8/layout/list1"/>
    <dgm:cxn modelId="{7AFC4BFE-712E-47D9-A150-C001A59141C6}" srcId="{8C157034-B6A7-412A-86F2-EF9B675F2A35}" destId="{DCBC1921-5414-4246-8A9F-C8DAEA43E1C0}" srcOrd="2" destOrd="0" parTransId="{AAFDCD38-7128-454B-B065-BCFFC6717D3A}" sibTransId="{243AB046-3F45-456B-A70A-22441514DC44}"/>
    <dgm:cxn modelId="{9EBE649F-7297-4042-9DD8-2C6CC3E0A8B6}" type="presOf" srcId="{64BB5946-744E-4D1B-B6CB-635E8314522C}" destId="{C85C8C99-FBC1-46C6-959B-B515C3C23D75}" srcOrd="0" destOrd="0" presId="urn:microsoft.com/office/officeart/2005/8/layout/list1"/>
    <dgm:cxn modelId="{014F3926-8E51-474C-8844-13BD17C441DB}" type="presOf" srcId="{64BB5946-744E-4D1B-B6CB-635E8314522C}" destId="{E301C83E-0303-4E59-BF71-D8E099AE1B45}" srcOrd="1" destOrd="0" presId="urn:microsoft.com/office/officeart/2005/8/layout/list1"/>
    <dgm:cxn modelId="{D072F52E-2968-43CF-B515-1D04478C9910}" type="presOf" srcId="{12EC753A-4FAE-4927-B2D8-F3FED3FD51A3}" destId="{5C6C174F-3BB7-4599-8C67-B2F26D4C7195}" srcOrd="1" destOrd="0" presId="urn:microsoft.com/office/officeart/2005/8/layout/list1"/>
    <dgm:cxn modelId="{8C91A956-5190-4DD2-AE59-5D6BA3D2F442}" type="presOf" srcId="{8C157034-B6A7-412A-86F2-EF9B675F2A35}" destId="{667DF4A4-714C-4D04-8BF0-6BD54CEAF1D4}" srcOrd="0" destOrd="0" presId="urn:microsoft.com/office/officeart/2005/8/layout/list1"/>
    <dgm:cxn modelId="{D57D6AEE-27A2-4A7F-A596-1CCCC02BCDC7}" type="presOf" srcId="{12EC753A-4FAE-4927-B2D8-F3FED3FD51A3}" destId="{47E493DE-62C9-427F-B34B-EFEECA94980D}" srcOrd="0" destOrd="0" presId="urn:microsoft.com/office/officeart/2005/8/layout/list1"/>
    <dgm:cxn modelId="{21BE5D3D-D2C0-45BD-A7A0-379D4A6DBD36}" type="presOf" srcId="{DCBC1921-5414-4246-8A9F-C8DAEA43E1C0}" destId="{9C4CCBBF-5CB0-4421-885C-521031603192}" srcOrd="1" destOrd="0" presId="urn:microsoft.com/office/officeart/2005/8/layout/list1"/>
    <dgm:cxn modelId="{BA80BA03-E9E5-4F7D-B6E3-1CFF1F4CEF24}" srcId="{8C157034-B6A7-412A-86F2-EF9B675F2A35}" destId="{12EC753A-4FAE-4927-B2D8-F3FED3FD51A3}" srcOrd="0" destOrd="0" parTransId="{25CAE439-8D4C-4DC7-82B6-1D7EB46D9833}" sibTransId="{1607BE05-CC76-4869-A05C-C6252F1FB0E5}"/>
    <dgm:cxn modelId="{111AC2F5-D93D-4521-8B45-7D5039EA9E11}" srcId="{8C157034-B6A7-412A-86F2-EF9B675F2A35}" destId="{64BB5946-744E-4D1B-B6CB-635E8314522C}" srcOrd="1" destOrd="0" parTransId="{3F2B9FFF-E21D-46B2-B877-78349FABD1EF}" sibTransId="{B35B442A-7B10-426E-9522-3A67C3E658C8}"/>
    <dgm:cxn modelId="{C0A248D0-7118-4BE7-8BE4-8C2BF4706EEB}" type="presParOf" srcId="{667DF4A4-714C-4D04-8BF0-6BD54CEAF1D4}" destId="{A2102688-3F7F-4775-BA8C-187537AD6543}" srcOrd="0" destOrd="0" presId="urn:microsoft.com/office/officeart/2005/8/layout/list1"/>
    <dgm:cxn modelId="{B8419211-C79A-4662-8A96-352C9A0B4BF4}" type="presParOf" srcId="{A2102688-3F7F-4775-BA8C-187537AD6543}" destId="{47E493DE-62C9-427F-B34B-EFEECA94980D}" srcOrd="0" destOrd="0" presId="urn:microsoft.com/office/officeart/2005/8/layout/list1"/>
    <dgm:cxn modelId="{8A32121E-B0D9-4C28-BC5C-9D49019263DB}" type="presParOf" srcId="{A2102688-3F7F-4775-BA8C-187537AD6543}" destId="{5C6C174F-3BB7-4599-8C67-B2F26D4C7195}" srcOrd="1" destOrd="0" presId="urn:microsoft.com/office/officeart/2005/8/layout/list1"/>
    <dgm:cxn modelId="{A42049DB-253D-44DB-85E8-8441A71E437F}" type="presParOf" srcId="{667DF4A4-714C-4D04-8BF0-6BD54CEAF1D4}" destId="{BDCCE8C3-1473-4A37-BF11-0E8B0D3EAE68}" srcOrd="1" destOrd="0" presId="urn:microsoft.com/office/officeart/2005/8/layout/list1"/>
    <dgm:cxn modelId="{874A08FE-0DC7-4B40-9AA2-A8E6A6FBDF45}" type="presParOf" srcId="{667DF4A4-714C-4D04-8BF0-6BD54CEAF1D4}" destId="{CAF48F5B-6F53-44DD-A0E9-B49B5E941395}" srcOrd="2" destOrd="0" presId="urn:microsoft.com/office/officeart/2005/8/layout/list1"/>
    <dgm:cxn modelId="{194E82FB-3FCD-45B1-B533-2E54587AFB28}" type="presParOf" srcId="{667DF4A4-714C-4D04-8BF0-6BD54CEAF1D4}" destId="{2E5CBDD6-C201-40BA-8C9A-D38980D4C7DD}" srcOrd="3" destOrd="0" presId="urn:microsoft.com/office/officeart/2005/8/layout/list1"/>
    <dgm:cxn modelId="{745ED8A7-E964-48D6-87D6-76DB550B8E7A}" type="presParOf" srcId="{667DF4A4-714C-4D04-8BF0-6BD54CEAF1D4}" destId="{37190786-F4D0-4AB7-B737-FD917A0379DC}" srcOrd="4" destOrd="0" presId="urn:microsoft.com/office/officeart/2005/8/layout/list1"/>
    <dgm:cxn modelId="{630DF69D-FE11-481E-85D8-96596F9D8306}" type="presParOf" srcId="{37190786-F4D0-4AB7-B737-FD917A0379DC}" destId="{C85C8C99-FBC1-46C6-959B-B515C3C23D75}" srcOrd="0" destOrd="0" presId="urn:microsoft.com/office/officeart/2005/8/layout/list1"/>
    <dgm:cxn modelId="{57CC338A-0323-4341-84D1-74DD45A02B33}" type="presParOf" srcId="{37190786-F4D0-4AB7-B737-FD917A0379DC}" destId="{E301C83E-0303-4E59-BF71-D8E099AE1B45}" srcOrd="1" destOrd="0" presId="urn:microsoft.com/office/officeart/2005/8/layout/list1"/>
    <dgm:cxn modelId="{CF4FB52E-05FC-4EAF-92CC-22F7DDA0A0BD}" type="presParOf" srcId="{667DF4A4-714C-4D04-8BF0-6BD54CEAF1D4}" destId="{BF19B677-04EE-4EF5-B4A2-4C4F840FA782}" srcOrd="5" destOrd="0" presId="urn:microsoft.com/office/officeart/2005/8/layout/list1"/>
    <dgm:cxn modelId="{24779360-30D5-41AF-BD54-90D01ADBF607}" type="presParOf" srcId="{667DF4A4-714C-4D04-8BF0-6BD54CEAF1D4}" destId="{9031A1DC-A085-496E-9523-E75E5D33B284}" srcOrd="6" destOrd="0" presId="urn:microsoft.com/office/officeart/2005/8/layout/list1"/>
    <dgm:cxn modelId="{0D558A3E-58A4-4B59-AE2D-28E8B86442FA}" type="presParOf" srcId="{667DF4A4-714C-4D04-8BF0-6BD54CEAF1D4}" destId="{87D775AB-3E31-4A2C-92AB-26D151D02265}" srcOrd="7" destOrd="0" presId="urn:microsoft.com/office/officeart/2005/8/layout/list1"/>
    <dgm:cxn modelId="{0C773246-9965-4941-A83B-7128DA7081E8}" type="presParOf" srcId="{667DF4A4-714C-4D04-8BF0-6BD54CEAF1D4}" destId="{79715CE0-430A-4857-BBDE-61B9EC584E73}" srcOrd="8" destOrd="0" presId="urn:microsoft.com/office/officeart/2005/8/layout/list1"/>
    <dgm:cxn modelId="{6084172F-CC9D-4D72-B817-B1BC0D9A7080}" type="presParOf" srcId="{79715CE0-430A-4857-BBDE-61B9EC584E73}" destId="{A2F06141-E8D0-488B-9481-6EF471BA56E7}" srcOrd="0" destOrd="0" presId="urn:microsoft.com/office/officeart/2005/8/layout/list1"/>
    <dgm:cxn modelId="{C3B21944-0EB5-4514-91B3-77522E56C407}" type="presParOf" srcId="{79715CE0-430A-4857-BBDE-61B9EC584E73}" destId="{9C4CCBBF-5CB0-4421-885C-521031603192}" srcOrd="1" destOrd="0" presId="urn:microsoft.com/office/officeart/2005/8/layout/list1"/>
    <dgm:cxn modelId="{EAAAFA97-9AC7-4B34-94E3-DF8B4BBCE352}" type="presParOf" srcId="{667DF4A4-714C-4D04-8BF0-6BD54CEAF1D4}" destId="{6C2CA60F-3314-4CA5-82D1-9BC0D01FD732}" srcOrd="9" destOrd="0" presId="urn:microsoft.com/office/officeart/2005/8/layout/list1"/>
    <dgm:cxn modelId="{67976948-7262-4840-A124-99233EEBE600}" type="presParOf" srcId="{667DF4A4-714C-4D04-8BF0-6BD54CEAF1D4}" destId="{D535BB2B-F167-47EE-A757-820D9425729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02C97D-E6C9-474B-917B-34370ECA2D0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EEB82-A7D4-4B33-8DC8-608874F89C8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2000" b="1" dirty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Целью данной Программы является построение системы работы в группах комбинированной </a:t>
          </a:r>
          <a:r>
            <a:rPr lang="ru-RU" altLang="ru-RU" sz="2000" b="1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направленности </a:t>
          </a:r>
          <a:r>
            <a:rPr lang="ru-RU" altLang="ru-RU" sz="2000" b="1" dirty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для детей с тяжелыми нарушениями речи (общим недоразвитием речи) в возрасте с 3 до 7 лет, предусматривающей полную интеграцию действий всех специалистов дошкольной образовательной организации и родителей дошкольников.</a:t>
          </a:r>
          <a:endParaRPr lang="ru-RU" sz="2000" b="1" dirty="0">
            <a:solidFill>
              <a:srgbClr val="002060"/>
            </a:solidFill>
            <a:latin typeface="Georgia" pitchFamily="18" charset="0"/>
            <a:ea typeface="Verdana" pitchFamily="34" charset="0"/>
            <a:cs typeface="Verdana" pitchFamily="34" charset="0"/>
          </a:endParaRPr>
        </a:p>
      </dgm:t>
    </dgm:pt>
    <dgm:pt modelId="{BF15D7F3-EE4F-4652-96BF-FA87B7C374B2}" type="sibTrans" cxnId="{C2C7439F-4B44-407A-81DB-D1CCEF32B66F}">
      <dgm:prSet/>
      <dgm:spPr/>
      <dgm:t>
        <a:bodyPr/>
        <a:lstStyle/>
        <a:p>
          <a:endParaRPr lang="ru-RU"/>
        </a:p>
      </dgm:t>
    </dgm:pt>
    <dgm:pt modelId="{6181EDD5-2B7D-45FE-80E8-2D7905512D77}" type="parTrans" cxnId="{C2C7439F-4B44-407A-81DB-D1CCEF32B66F}">
      <dgm:prSet/>
      <dgm:spPr/>
      <dgm:t>
        <a:bodyPr/>
        <a:lstStyle/>
        <a:p>
          <a:endParaRPr lang="ru-RU"/>
        </a:p>
      </dgm:t>
    </dgm:pt>
    <dgm:pt modelId="{526283AF-2C2C-4566-85DB-4450F0864FF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altLang="ru-RU" sz="2000" b="1" dirty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Одной из основных задач Программы является 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грамоты, что формирует психологическую готовность к обучению в школе и обеспечивает преемственность со следующей ступенью системы общего образования.</a:t>
          </a:r>
          <a:endParaRPr lang="ru-RU" sz="2000" b="1" dirty="0">
            <a:solidFill>
              <a:srgbClr val="002060"/>
            </a:solidFill>
            <a:latin typeface="Georgia" pitchFamily="18" charset="0"/>
          </a:endParaRPr>
        </a:p>
      </dgm:t>
    </dgm:pt>
    <dgm:pt modelId="{5B021ED0-72AA-41E6-9866-03CF5C1AA88C}" type="parTrans" cxnId="{B64D647F-C3AA-4F99-9723-AD86346ADBA4}">
      <dgm:prSet/>
      <dgm:spPr/>
      <dgm:t>
        <a:bodyPr/>
        <a:lstStyle/>
        <a:p>
          <a:endParaRPr lang="ru-RU"/>
        </a:p>
      </dgm:t>
    </dgm:pt>
    <dgm:pt modelId="{4AADA213-6AEF-4069-924B-A2FEC6DBEB6D}" type="sibTrans" cxnId="{B64D647F-C3AA-4F99-9723-AD86346ADBA4}">
      <dgm:prSet/>
      <dgm:spPr/>
      <dgm:t>
        <a:bodyPr/>
        <a:lstStyle/>
        <a:p>
          <a:endParaRPr lang="ru-RU"/>
        </a:p>
      </dgm:t>
    </dgm:pt>
    <dgm:pt modelId="{099481E9-F34F-46FC-BE91-41E93D7E9B74}" type="pres">
      <dgm:prSet presAssocID="{5002C97D-E6C9-474B-917B-34370ECA2D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75020-824D-406F-ACDF-CF49BD3B179E}" type="pres">
      <dgm:prSet presAssocID="{D3FEEB82-A7D4-4B33-8DC8-608874F89C85}" presName="comp" presStyleCnt="0"/>
      <dgm:spPr/>
    </dgm:pt>
    <dgm:pt modelId="{39110002-F8DA-41FB-86EF-0583CD958384}" type="pres">
      <dgm:prSet presAssocID="{D3FEEB82-A7D4-4B33-8DC8-608874F89C85}" presName="box" presStyleLbl="node1" presStyleIdx="0" presStyleCnt="2" custLinFactNeighborX="6165" custLinFactNeighborY="-3333"/>
      <dgm:spPr/>
      <dgm:t>
        <a:bodyPr/>
        <a:lstStyle/>
        <a:p>
          <a:endParaRPr lang="ru-RU"/>
        </a:p>
      </dgm:t>
    </dgm:pt>
    <dgm:pt modelId="{802E6445-2690-4E82-8E2B-A95D640B3468}" type="pres">
      <dgm:prSet presAssocID="{D3FEEB82-A7D4-4B33-8DC8-608874F89C85}" presName="img" presStyleLbl="fgImgPlace1" presStyleIdx="0" presStyleCnt="2" custFlipVert="0" custFlipHor="1" custScaleX="71414" custScaleY="805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DB39CF-F8B0-44C2-AA8F-59A3208C668D}" type="pres">
      <dgm:prSet presAssocID="{D3FEEB82-A7D4-4B33-8DC8-608874F89C8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D91DD-9CF0-4F57-B3C6-7D7D56E1DC9E}" type="pres">
      <dgm:prSet presAssocID="{BF15D7F3-EE4F-4652-96BF-FA87B7C374B2}" presName="spacer" presStyleCnt="0"/>
      <dgm:spPr/>
    </dgm:pt>
    <dgm:pt modelId="{B421F631-D02A-47CC-BC23-17D680E2D406}" type="pres">
      <dgm:prSet presAssocID="{526283AF-2C2C-4566-85DB-4450F0864FF6}" presName="comp" presStyleCnt="0"/>
      <dgm:spPr/>
    </dgm:pt>
    <dgm:pt modelId="{07F76E32-82F9-4620-BC24-61325AF208FA}" type="pres">
      <dgm:prSet presAssocID="{526283AF-2C2C-4566-85DB-4450F0864FF6}" presName="box" presStyleLbl="node1" presStyleIdx="1" presStyleCnt="2"/>
      <dgm:spPr/>
      <dgm:t>
        <a:bodyPr/>
        <a:lstStyle/>
        <a:p>
          <a:endParaRPr lang="ru-RU"/>
        </a:p>
      </dgm:t>
    </dgm:pt>
    <dgm:pt modelId="{299AAEF8-ED07-49A2-826B-9207CAC60FA7}" type="pres">
      <dgm:prSet presAssocID="{526283AF-2C2C-4566-85DB-4450F0864FF6}" presName="img" presStyleLbl="fgImgPlace1" presStyleIdx="1" presStyleCnt="2" custScaleX="60453" custScaleY="67204" custLinFactNeighborX="-22124" custLinFactNeighborY="-108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79BB26-C50A-472F-B24B-BD6175F09CCE}" type="pres">
      <dgm:prSet presAssocID="{526283AF-2C2C-4566-85DB-4450F0864FF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4D647F-C3AA-4F99-9723-AD86346ADBA4}" srcId="{5002C97D-E6C9-474B-917B-34370ECA2D0D}" destId="{526283AF-2C2C-4566-85DB-4450F0864FF6}" srcOrd="1" destOrd="0" parTransId="{5B021ED0-72AA-41E6-9866-03CF5C1AA88C}" sibTransId="{4AADA213-6AEF-4069-924B-A2FEC6DBEB6D}"/>
    <dgm:cxn modelId="{44305CC5-B2C3-419F-BD0B-FF784159C3C2}" type="presOf" srcId="{526283AF-2C2C-4566-85DB-4450F0864FF6}" destId="{B279BB26-C50A-472F-B24B-BD6175F09CCE}" srcOrd="1" destOrd="0" presId="urn:microsoft.com/office/officeart/2005/8/layout/vList4#1"/>
    <dgm:cxn modelId="{C2C7439F-4B44-407A-81DB-D1CCEF32B66F}" srcId="{5002C97D-E6C9-474B-917B-34370ECA2D0D}" destId="{D3FEEB82-A7D4-4B33-8DC8-608874F89C85}" srcOrd="0" destOrd="0" parTransId="{6181EDD5-2B7D-45FE-80E8-2D7905512D77}" sibTransId="{BF15D7F3-EE4F-4652-96BF-FA87B7C374B2}"/>
    <dgm:cxn modelId="{C467FB4E-828B-446C-B95F-4FE2512F02EF}" type="presOf" srcId="{D3FEEB82-A7D4-4B33-8DC8-608874F89C85}" destId="{F5DB39CF-F8B0-44C2-AA8F-59A3208C668D}" srcOrd="1" destOrd="0" presId="urn:microsoft.com/office/officeart/2005/8/layout/vList4#1"/>
    <dgm:cxn modelId="{106D33BA-B482-467A-A7D0-F00ADBC588C5}" type="presOf" srcId="{5002C97D-E6C9-474B-917B-34370ECA2D0D}" destId="{099481E9-F34F-46FC-BE91-41E93D7E9B74}" srcOrd="0" destOrd="0" presId="urn:microsoft.com/office/officeart/2005/8/layout/vList4#1"/>
    <dgm:cxn modelId="{8D8D00AA-6484-4F96-AF63-794FA35277B3}" type="presOf" srcId="{526283AF-2C2C-4566-85DB-4450F0864FF6}" destId="{07F76E32-82F9-4620-BC24-61325AF208FA}" srcOrd="0" destOrd="0" presId="urn:microsoft.com/office/officeart/2005/8/layout/vList4#1"/>
    <dgm:cxn modelId="{5AD2B3DF-DCA9-47BA-9DF2-A1AF02C61C85}" type="presOf" srcId="{D3FEEB82-A7D4-4B33-8DC8-608874F89C85}" destId="{39110002-F8DA-41FB-86EF-0583CD958384}" srcOrd="0" destOrd="0" presId="urn:microsoft.com/office/officeart/2005/8/layout/vList4#1"/>
    <dgm:cxn modelId="{085B8782-4349-43A9-B4F4-88DC9DE15D5C}" type="presParOf" srcId="{099481E9-F34F-46FC-BE91-41E93D7E9B74}" destId="{E8475020-824D-406F-ACDF-CF49BD3B179E}" srcOrd="0" destOrd="0" presId="urn:microsoft.com/office/officeart/2005/8/layout/vList4#1"/>
    <dgm:cxn modelId="{F73F4429-1783-4241-A339-DF1DC6E6BDC0}" type="presParOf" srcId="{E8475020-824D-406F-ACDF-CF49BD3B179E}" destId="{39110002-F8DA-41FB-86EF-0583CD958384}" srcOrd="0" destOrd="0" presId="urn:microsoft.com/office/officeart/2005/8/layout/vList4#1"/>
    <dgm:cxn modelId="{7812E0F5-D759-432E-A6CA-9B894B0FAB93}" type="presParOf" srcId="{E8475020-824D-406F-ACDF-CF49BD3B179E}" destId="{802E6445-2690-4E82-8E2B-A95D640B3468}" srcOrd="1" destOrd="0" presId="urn:microsoft.com/office/officeart/2005/8/layout/vList4#1"/>
    <dgm:cxn modelId="{02EDBE9A-481A-40B0-BD20-482AABB8DC82}" type="presParOf" srcId="{E8475020-824D-406F-ACDF-CF49BD3B179E}" destId="{F5DB39CF-F8B0-44C2-AA8F-59A3208C668D}" srcOrd="2" destOrd="0" presId="urn:microsoft.com/office/officeart/2005/8/layout/vList4#1"/>
    <dgm:cxn modelId="{8FADBA1B-D2CE-4E59-B69E-73DFF7C33321}" type="presParOf" srcId="{099481E9-F34F-46FC-BE91-41E93D7E9B74}" destId="{3ABD91DD-9CF0-4F57-B3C6-7D7D56E1DC9E}" srcOrd="1" destOrd="0" presId="urn:microsoft.com/office/officeart/2005/8/layout/vList4#1"/>
    <dgm:cxn modelId="{482AC3C8-4AC1-4A7B-9FFB-7FE4B29F1255}" type="presParOf" srcId="{099481E9-F34F-46FC-BE91-41E93D7E9B74}" destId="{B421F631-D02A-47CC-BC23-17D680E2D406}" srcOrd="2" destOrd="0" presId="urn:microsoft.com/office/officeart/2005/8/layout/vList4#1"/>
    <dgm:cxn modelId="{946DC431-A117-4962-9A15-0D8F0974BD79}" type="presParOf" srcId="{B421F631-D02A-47CC-BC23-17D680E2D406}" destId="{07F76E32-82F9-4620-BC24-61325AF208FA}" srcOrd="0" destOrd="0" presId="urn:microsoft.com/office/officeart/2005/8/layout/vList4#1"/>
    <dgm:cxn modelId="{77078A46-25CE-40B2-9408-2C99F2CD8EB7}" type="presParOf" srcId="{B421F631-D02A-47CC-BC23-17D680E2D406}" destId="{299AAEF8-ED07-49A2-826B-9207CAC60FA7}" srcOrd="1" destOrd="0" presId="urn:microsoft.com/office/officeart/2005/8/layout/vList4#1"/>
    <dgm:cxn modelId="{EE9A9A05-8006-425D-8799-726228F6D016}" type="presParOf" srcId="{B421F631-D02A-47CC-BC23-17D680E2D406}" destId="{B279BB26-C50A-472F-B24B-BD6175F09CC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FBFA64-9644-47A3-B790-1C69F2A218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3B863-5DC6-4078-8989-F582FCAAF951}">
      <dgm:prSet phldrT="[Текст]" custT="1"/>
      <dgm:spPr>
        <a:solidFill>
          <a:srgbClr val="82F498"/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  <a:latin typeface="Georgia" pitchFamily="18" charset="0"/>
            </a:rPr>
            <a:t>Создание оптимальных  условий для работы и развития детей;</a:t>
          </a:r>
        </a:p>
      </dgm:t>
    </dgm:pt>
    <dgm:pt modelId="{CC97FB28-53A2-4E3F-BEE2-74E8A3C546A7}" type="parTrans" cxnId="{B83F9DA1-BC5C-41FE-B9FD-57A49885AF62}">
      <dgm:prSet/>
      <dgm:spPr/>
      <dgm:t>
        <a:bodyPr/>
        <a:lstStyle/>
        <a:p>
          <a:endParaRPr lang="ru-RU"/>
        </a:p>
      </dgm:t>
    </dgm:pt>
    <dgm:pt modelId="{E2AF59DD-3FAE-433A-B65E-F7663592997B}" type="sibTrans" cxnId="{B83F9DA1-BC5C-41FE-B9FD-57A49885AF62}">
      <dgm:prSet/>
      <dgm:spPr/>
      <dgm:t>
        <a:bodyPr/>
        <a:lstStyle/>
        <a:p>
          <a:endParaRPr lang="ru-RU"/>
        </a:p>
      </dgm:t>
    </dgm:pt>
    <dgm:pt modelId="{4B3A2F25-2DCF-442E-AF65-BD79828A952C}">
      <dgm:prSet phldrT="[Текст]" custT="1"/>
      <dgm:spPr>
        <a:solidFill>
          <a:srgbClr val="E88ECA"/>
        </a:solidFill>
      </dgm:spPr>
      <dgm:t>
        <a:bodyPr/>
        <a:lstStyle/>
        <a:p>
          <a:r>
            <a:rPr lang="ru-RU" sz="1800" b="1" dirty="0">
              <a:solidFill>
                <a:schemeClr val="accent4"/>
              </a:solidFill>
              <a:latin typeface="Georgia" pitchFamily="18" charset="0"/>
            </a:rPr>
            <a:t>Комплексный подход;</a:t>
          </a:r>
        </a:p>
      </dgm:t>
    </dgm:pt>
    <dgm:pt modelId="{DA1E3565-F8D6-4C98-BB0D-CD39B452CA06}" type="parTrans" cxnId="{82274563-546F-4F03-8C28-0E0FC6C9DB4B}">
      <dgm:prSet/>
      <dgm:spPr/>
      <dgm:t>
        <a:bodyPr/>
        <a:lstStyle/>
        <a:p>
          <a:endParaRPr lang="ru-RU"/>
        </a:p>
      </dgm:t>
    </dgm:pt>
    <dgm:pt modelId="{91952A7D-8CA3-4930-91B8-79541A6EAB5D}" type="sibTrans" cxnId="{82274563-546F-4F03-8C28-0E0FC6C9DB4B}">
      <dgm:prSet/>
      <dgm:spPr/>
      <dgm:t>
        <a:bodyPr/>
        <a:lstStyle/>
        <a:p>
          <a:endParaRPr lang="ru-RU"/>
        </a:p>
      </dgm:t>
    </dgm:pt>
    <dgm:pt modelId="{F7EB5208-E0AC-453D-BB39-27DC87EFC60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>
              <a:solidFill>
                <a:schemeClr val="accent4"/>
              </a:solidFill>
              <a:latin typeface="Georgia" pitchFamily="18" charset="0"/>
            </a:rPr>
            <a:t>Реализация общеобразовательных задач;</a:t>
          </a:r>
        </a:p>
      </dgm:t>
    </dgm:pt>
    <dgm:pt modelId="{7A527C6B-081B-4BE2-BC5F-B72A48F88F93}" type="parTrans" cxnId="{AA5338A4-04E0-4194-870C-69B117CFC883}">
      <dgm:prSet/>
      <dgm:spPr/>
      <dgm:t>
        <a:bodyPr/>
        <a:lstStyle/>
        <a:p>
          <a:endParaRPr lang="ru-RU"/>
        </a:p>
      </dgm:t>
    </dgm:pt>
    <dgm:pt modelId="{8FDBED2C-EB44-4B88-B9DB-6184E560C421}" type="sibTrans" cxnId="{AA5338A4-04E0-4194-870C-69B117CFC883}">
      <dgm:prSet/>
      <dgm:spPr/>
      <dgm:t>
        <a:bodyPr/>
        <a:lstStyle/>
        <a:p>
          <a:endParaRPr lang="ru-RU"/>
        </a:p>
      </dgm:t>
    </dgm:pt>
    <dgm:pt modelId="{01FFE55C-8C70-4FE8-B1E3-7EE4E74E62AA}">
      <dgm:prSet custT="1"/>
      <dgm:spPr>
        <a:solidFill>
          <a:srgbClr val="FFC000"/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  <a:latin typeface="Georgia" pitchFamily="18" charset="0"/>
            </a:rPr>
            <a:t>Синхронное выравнивание речи и психического развития;</a:t>
          </a:r>
        </a:p>
      </dgm:t>
    </dgm:pt>
    <dgm:pt modelId="{DA8E4087-4F55-4500-9ADF-8156D4428004}" type="parTrans" cxnId="{F92D8648-49FA-462F-BCB5-E9AB1633E3A5}">
      <dgm:prSet/>
      <dgm:spPr/>
      <dgm:t>
        <a:bodyPr/>
        <a:lstStyle/>
        <a:p>
          <a:endParaRPr lang="ru-RU"/>
        </a:p>
      </dgm:t>
    </dgm:pt>
    <dgm:pt modelId="{7ECB7A87-CEBC-4F5C-AA70-2B4B0E01B654}" type="sibTrans" cxnId="{F92D8648-49FA-462F-BCB5-E9AB1633E3A5}">
      <dgm:prSet/>
      <dgm:spPr/>
      <dgm:t>
        <a:bodyPr/>
        <a:lstStyle/>
        <a:p>
          <a:endParaRPr lang="ru-RU"/>
        </a:p>
      </dgm:t>
    </dgm:pt>
    <dgm:pt modelId="{CD834EF1-3ABE-4BEC-B61E-5DA6E2D808E0}">
      <dgm:prSet custT="1"/>
      <dgm:spPr>
        <a:solidFill>
          <a:srgbClr val="00B050"/>
        </a:solidFill>
      </dgm:spPr>
      <dgm:t>
        <a:bodyPr/>
        <a:lstStyle/>
        <a:p>
          <a:r>
            <a:rPr lang="ru-RU" sz="1800" b="1" dirty="0">
              <a:solidFill>
                <a:schemeClr val="accent4"/>
              </a:solidFill>
              <a:latin typeface="Georgia" pitchFamily="18" charset="0"/>
            </a:rPr>
            <a:t>Коррекционное направление работы является приоритетным.</a:t>
          </a:r>
        </a:p>
      </dgm:t>
    </dgm:pt>
    <dgm:pt modelId="{2CE8A236-9E2F-41AC-89BF-CA64373575B1}" type="parTrans" cxnId="{1F1FFCF3-F83B-4A6D-9653-607ABF314C54}">
      <dgm:prSet/>
      <dgm:spPr/>
      <dgm:t>
        <a:bodyPr/>
        <a:lstStyle/>
        <a:p>
          <a:endParaRPr lang="ru-RU"/>
        </a:p>
      </dgm:t>
    </dgm:pt>
    <dgm:pt modelId="{562411DF-3098-404B-AA3A-383A3B2E51E2}" type="sibTrans" cxnId="{1F1FFCF3-F83B-4A6D-9653-607ABF314C54}">
      <dgm:prSet/>
      <dgm:spPr/>
      <dgm:t>
        <a:bodyPr/>
        <a:lstStyle/>
        <a:p>
          <a:endParaRPr lang="ru-RU"/>
        </a:p>
      </dgm:t>
    </dgm:pt>
    <dgm:pt modelId="{0B6BECC3-CC1C-469A-AD1B-077D03738A30}" type="pres">
      <dgm:prSet presAssocID="{BBFBFA64-9644-47A3-B790-1C69F2A218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227546-4249-4E26-94E1-83255DD97AA5}" type="pres">
      <dgm:prSet presAssocID="{BBFBFA64-9644-47A3-B790-1C69F2A218E1}" presName="Name1" presStyleCnt="0"/>
      <dgm:spPr/>
    </dgm:pt>
    <dgm:pt modelId="{D966B0D8-28C7-4F6B-9887-77B7C8E8B4B9}" type="pres">
      <dgm:prSet presAssocID="{BBFBFA64-9644-47A3-B790-1C69F2A218E1}" presName="cycle" presStyleCnt="0"/>
      <dgm:spPr/>
    </dgm:pt>
    <dgm:pt modelId="{01230226-04CC-4C96-B6C6-C52F25C6FDBE}" type="pres">
      <dgm:prSet presAssocID="{BBFBFA64-9644-47A3-B790-1C69F2A218E1}" presName="srcNode" presStyleLbl="node1" presStyleIdx="0" presStyleCnt="5"/>
      <dgm:spPr/>
    </dgm:pt>
    <dgm:pt modelId="{93EF8CCC-3BFD-45A0-B4A9-74E14A9E361D}" type="pres">
      <dgm:prSet presAssocID="{BBFBFA64-9644-47A3-B790-1C69F2A218E1}" presName="conn" presStyleLbl="parChTrans1D2" presStyleIdx="0" presStyleCnt="1"/>
      <dgm:spPr/>
      <dgm:t>
        <a:bodyPr/>
        <a:lstStyle/>
        <a:p>
          <a:endParaRPr lang="ru-RU"/>
        </a:p>
      </dgm:t>
    </dgm:pt>
    <dgm:pt modelId="{F0BEFC77-A16E-499A-9DDE-C5993E0F196A}" type="pres">
      <dgm:prSet presAssocID="{BBFBFA64-9644-47A3-B790-1C69F2A218E1}" presName="extraNode" presStyleLbl="node1" presStyleIdx="0" presStyleCnt="5"/>
      <dgm:spPr/>
    </dgm:pt>
    <dgm:pt modelId="{4FC74FCD-1E3A-4FA4-887D-77D96F5AC6DD}" type="pres">
      <dgm:prSet presAssocID="{BBFBFA64-9644-47A3-B790-1C69F2A218E1}" presName="dstNode" presStyleLbl="node1" presStyleIdx="0" presStyleCnt="5"/>
      <dgm:spPr/>
    </dgm:pt>
    <dgm:pt modelId="{07D93848-F2FC-4E22-BCCD-036D8A6DB37A}" type="pres">
      <dgm:prSet presAssocID="{38D3B863-5DC6-4078-8989-F582FCAAF951}" presName="text_1" presStyleLbl="node1" presStyleIdx="0" presStyleCnt="5" custScaleX="97612" custLinFactNeighborX="2162" custLinFactNeighborY="4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8DC0-3257-4010-B137-7D7FDDE28B80}" type="pres">
      <dgm:prSet presAssocID="{38D3B863-5DC6-4078-8989-F582FCAAF951}" presName="accent_1" presStyleCnt="0"/>
      <dgm:spPr/>
    </dgm:pt>
    <dgm:pt modelId="{34EF59C0-FA1D-4788-89A0-DB4D5F11AF6B}" type="pres">
      <dgm:prSet presAssocID="{38D3B863-5DC6-4078-8989-F582FCAAF951}" presName="accentRepeatNode" presStyleLbl="solidFgAcc1" presStyleIdx="0" presStyleCnt="5" custLinFactNeighborX="-21117" custLinFactNeighborY="23342"/>
      <dgm:spPr>
        <a:solidFill>
          <a:srgbClr val="FFFF00"/>
        </a:solidFill>
      </dgm:spPr>
    </dgm:pt>
    <dgm:pt modelId="{BB957B4B-A1FA-4A03-B717-BE1B5D1B4108}" type="pres">
      <dgm:prSet presAssocID="{4B3A2F25-2DCF-442E-AF65-BD79828A952C}" presName="text_2" presStyleLbl="node1" presStyleIdx="1" presStyleCnt="5" custLinFactNeighborX="932" custLinFactNeighborY="40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1FDAB-3010-4CF5-994C-72AC2C67DB35}" type="pres">
      <dgm:prSet presAssocID="{4B3A2F25-2DCF-442E-AF65-BD79828A952C}" presName="accent_2" presStyleCnt="0"/>
      <dgm:spPr/>
    </dgm:pt>
    <dgm:pt modelId="{E1904C3F-F811-440A-A11E-BD8C4D7552CB}" type="pres">
      <dgm:prSet presAssocID="{4B3A2F25-2DCF-442E-AF65-BD79828A952C}" presName="accentRepeatNode" presStyleLbl="solidFgAcc1" presStyleIdx="1" presStyleCnt="5" custLinFactNeighborX="-14463" custLinFactNeighborY="31339"/>
      <dgm:spPr>
        <a:solidFill>
          <a:srgbClr val="FFFF00"/>
        </a:solidFill>
      </dgm:spPr>
    </dgm:pt>
    <dgm:pt modelId="{CE3B2FD5-82B7-4C66-871B-E17F6090CD2F}" type="pres">
      <dgm:prSet presAssocID="{F7EB5208-E0AC-453D-BB39-27DC87EFC608}" presName="text_3" presStyleLbl="node1" presStyleIdx="2" presStyleCnt="5" custScaleX="101034" custLinFactNeighborX="-690" custLinFactNeighborY="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34792-CA16-4D81-BC36-EBA00B59EC0C}" type="pres">
      <dgm:prSet presAssocID="{F7EB5208-E0AC-453D-BB39-27DC87EFC608}" presName="accent_3" presStyleCnt="0"/>
      <dgm:spPr/>
    </dgm:pt>
    <dgm:pt modelId="{88D35D9F-63A3-434B-A78A-F4A0227D43AF}" type="pres">
      <dgm:prSet presAssocID="{F7EB5208-E0AC-453D-BB39-27DC87EFC608}" presName="accentRepeatNode" presStyleLbl="solidFgAcc1" presStyleIdx="2" presStyleCnt="5" custLinFactNeighborX="-42721" custLinFactNeighborY="28673"/>
      <dgm:spPr>
        <a:solidFill>
          <a:srgbClr val="FFFF00"/>
        </a:solidFill>
      </dgm:spPr>
    </dgm:pt>
    <dgm:pt modelId="{36B3A2B4-D0F9-49B6-BD57-37C4D748B376}" type="pres">
      <dgm:prSet presAssocID="{01FFE55C-8C70-4FE8-B1E3-7EE4E74E62AA}" presName="text_4" presStyleLbl="node1" presStyleIdx="3" presStyleCnt="5" custScaleX="105039" custLinFactNeighborX="-1523" custLinFactNeighborY="5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95D9C-2624-43BC-AAA0-EF1F3671DEB2}" type="pres">
      <dgm:prSet presAssocID="{01FFE55C-8C70-4FE8-B1E3-7EE4E74E62AA}" presName="accent_4" presStyleCnt="0"/>
      <dgm:spPr/>
    </dgm:pt>
    <dgm:pt modelId="{A6C97A8F-F397-4952-A0BA-D1B93FCB3819}" type="pres">
      <dgm:prSet presAssocID="{01FFE55C-8C70-4FE8-B1E3-7EE4E74E62AA}" presName="accentRepeatNode" presStyleLbl="solidFgAcc1" presStyleIdx="3" presStyleCnt="5" custLinFactNeighborX="-46453" custLinFactNeighborY="36671"/>
      <dgm:spPr>
        <a:solidFill>
          <a:srgbClr val="FFFF00"/>
        </a:solidFill>
      </dgm:spPr>
    </dgm:pt>
    <dgm:pt modelId="{AAFFC014-8F91-4A3A-ABAD-467B4B82A56E}" type="pres">
      <dgm:prSet presAssocID="{CD834EF1-3ABE-4BEC-B61E-5DA6E2D808E0}" presName="text_5" presStyleLbl="node1" presStyleIdx="4" presStyleCnt="5" custScaleX="100918" custScaleY="100092" custLinFactY="36685" custLinFactNeighborX="10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49C4-58B8-44FE-9D26-757502E87843}" type="pres">
      <dgm:prSet presAssocID="{CD834EF1-3ABE-4BEC-B61E-5DA6E2D808E0}" presName="accent_5" presStyleCnt="0"/>
      <dgm:spPr/>
    </dgm:pt>
    <dgm:pt modelId="{E91DE5A9-6D43-48C8-85F0-685499269B53}" type="pres">
      <dgm:prSet presAssocID="{CD834EF1-3ABE-4BEC-B61E-5DA6E2D808E0}" presName="accentRepeatNode" presStyleLbl="solidFgAcc1" presStyleIdx="4" presStyleCnt="5" custLinFactNeighborX="-10454" custLinFactNeighborY="44668"/>
      <dgm:spPr>
        <a:solidFill>
          <a:srgbClr val="FFFF00"/>
        </a:solidFill>
      </dgm:spPr>
    </dgm:pt>
  </dgm:ptLst>
  <dgm:cxnLst>
    <dgm:cxn modelId="{AA5338A4-04E0-4194-870C-69B117CFC883}" srcId="{BBFBFA64-9644-47A3-B790-1C69F2A218E1}" destId="{F7EB5208-E0AC-453D-BB39-27DC87EFC608}" srcOrd="2" destOrd="0" parTransId="{7A527C6B-081B-4BE2-BC5F-B72A48F88F93}" sibTransId="{8FDBED2C-EB44-4B88-B9DB-6184E560C421}"/>
    <dgm:cxn modelId="{1E9FC75A-3A24-4C38-A54F-F508776504A4}" type="presOf" srcId="{38D3B863-5DC6-4078-8989-F582FCAAF951}" destId="{07D93848-F2FC-4E22-BCCD-036D8A6DB37A}" srcOrd="0" destOrd="0" presId="urn:microsoft.com/office/officeart/2008/layout/VerticalCurvedList"/>
    <dgm:cxn modelId="{C1946FF3-26CB-47B5-9130-B80B14E53968}" type="presOf" srcId="{01FFE55C-8C70-4FE8-B1E3-7EE4E74E62AA}" destId="{36B3A2B4-D0F9-49B6-BD57-37C4D748B376}" srcOrd="0" destOrd="0" presId="urn:microsoft.com/office/officeart/2008/layout/VerticalCurvedList"/>
    <dgm:cxn modelId="{EC2D2463-373D-4ECE-B0D7-84B16C845F4D}" type="presOf" srcId="{F7EB5208-E0AC-453D-BB39-27DC87EFC608}" destId="{CE3B2FD5-82B7-4C66-871B-E17F6090CD2F}" srcOrd="0" destOrd="0" presId="urn:microsoft.com/office/officeart/2008/layout/VerticalCurvedList"/>
    <dgm:cxn modelId="{F92D8648-49FA-462F-BCB5-E9AB1633E3A5}" srcId="{BBFBFA64-9644-47A3-B790-1C69F2A218E1}" destId="{01FFE55C-8C70-4FE8-B1E3-7EE4E74E62AA}" srcOrd="3" destOrd="0" parTransId="{DA8E4087-4F55-4500-9ADF-8156D4428004}" sibTransId="{7ECB7A87-CEBC-4F5C-AA70-2B4B0E01B654}"/>
    <dgm:cxn modelId="{82274563-546F-4F03-8C28-0E0FC6C9DB4B}" srcId="{BBFBFA64-9644-47A3-B790-1C69F2A218E1}" destId="{4B3A2F25-2DCF-442E-AF65-BD79828A952C}" srcOrd="1" destOrd="0" parTransId="{DA1E3565-F8D6-4C98-BB0D-CD39B452CA06}" sibTransId="{91952A7D-8CA3-4930-91B8-79541A6EAB5D}"/>
    <dgm:cxn modelId="{FE31AAE7-77DC-4EB0-B603-6B6B39714F89}" type="presOf" srcId="{BBFBFA64-9644-47A3-B790-1C69F2A218E1}" destId="{0B6BECC3-CC1C-469A-AD1B-077D03738A30}" srcOrd="0" destOrd="0" presId="urn:microsoft.com/office/officeart/2008/layout/VerticalCurvedList"/>
    <dgm:cxn modelId="{6B4B8232-B30F-4EF3-9FE0-890A8CE58E85}" type="presOf" srcId="{E2AF59DD-3FAE-433A-B65E-F7663592997B}" destId="{93EF8CCC-3BFD-45A0-B4A9-74E14A9E361D}" srcOrd="0" destOrd="0" presId="urn:microsoft.com/office/officeart/2008/layout/VerticalCurvedList"/>
    <dgm:cxn modelId="{1F1FFCF3-F83B-4A6D-9653-607ABF314C54}" srcId="{BBFBFA64-9644-47A3-B790-1C69F2A218E1}" destId="{CD834EF1-3ABE-4BEC-B61E-5DA6E2D808E0}" srcOrd="4" destOrd="0" parTransId="{2CE8A236-9E2F-41AC-89BF-CA64373575B1}" sibTransId="{562411DF-3098-404B-AA3A-383A3B2E51E2}"/>
    <dgm:cxn modelId="{B83F9DA1-BC5C-41FE-B9FD-57A49885AF62}" srcId="{BBFBFA64-9644-47A3-B790-1C69F2A218E1}" destId="{38D3B863-5DC6-4078-8989-F582FCAAF951}" srcOrd="0" destOrd="0" parTransId="{CC97FB28-53A2-4E3F-BEE2-74E8A3C546A7}" sibTransId="{E2AF59DD-3FAE-433A-B65E-F7663592997B}"/>
    <dgm:cxn modelId="{00E6D624-0435-406D-8088-284849AFF97F}" type="presOf" srcId="{4B3A2F25-2DCF-442E-AF65-BD79828A952C}" destId="{BB957B4B-A1FA-4A03-B717-BE1B5D1B4108}" srcOrd="0" destOrd="0" presId="urn:microsoft.com/office/officeart/2008/layout/VerticalCurvedList"/>
    <dgm:cxn modelId="{72337B62-5400-45A9-BDA2-0EA3C8CC3C93}" type="presOf" srcId="{CD834EF1-3ABE-4BEC-B61E-5DA6E2D808E0}" destId="{AAFFC014-8F91-4A3A-ABAD-467B4B82A56E}" srcOrd="0" destOrd="0" presId="urn:microsoft.com/office/officeart/2008/layout/VerticalCurvedList"/>
    <dgm:cxn modelId="{D1E34753-D1EC-4F70-A242-4E99A4BB37D9}" type="presParOf" srcId="{0B6BECC3-CC1C-469A-AD1B-077D03738A30}" destId="{BC227546-4249-4E26-94E1-83255DD97AA5}" srcOrd="0" destOrd="0" presId="urn:microsoft.com/office/officeart/2008/layout/VerticalCurvedList"/>
    <dgm:cxn modelId="{012C68C9-07BC-4C33-ABCC-8240B4BD66C6}" type="presParOf" srcId="{BC227546-4249-4E26-94E1-83255DD97AA5}" destId="{D966B0D8-28C7-4F6B-9887-77B7C8E8B4B9}" srcOrd="0" destOrd="0" presId="urn:microsoft.com/office/officeart/2008/layout/VerticalCurvedList"/>
    <dgm:cxn modelId="{3286C2BE-B182-49CA-82DA-BFD8202396C6}" type="presParOf" srcId="{D966B0D8-28C7-4F6B-9887-77B7C8E8B4B9}" destId="{01230226-04CC-4C96-B6C6-C52F25C6FDBE}" srcOrd="0" destOrd="0" presId="urn:microsoft.com/office/officeart/2008/layout/VerticalCurvedList"/>
    <dgm:cxn modelId="{EFAF943F-09E7-47EF-99EA-77023FE277AF}" type="presParOf" srcId="{D966B0D8-28C7-4F6B-9887-77B7C8E8B4B9}" destId="{93EF8CCC-3BFD-45A0-B4A9-74E14A9E361D}" srcOrd="1" destOrd="0" presId="urn:microsoft.com/office/officeart/2008/layout/VerticalCurvedList"/>
    <dgm:cxn modelId="{7E1AE55B-B2B3-470B-ACC1-48525FA55789}" type="presParOf" srcId="{D966B0D8-28C7-4F6B-9887-77B7C8E8B4B9}" destId="{F0BEFC77-A16E-499A-9DDE-C5993E0F196A}" srcOrd="2" destOrd="0" presId="urn:microsoft.com/office/officeart/2008/layout/VerticalCurvedList"/>
    <dgm:cxn modelId="{08492DD7-DD76-47F3-BD4B-BD5FA3BD169D}" type="presParOf" srcId="{D966B0D8-28C7-4F6B-9887-77B7C8E8B4B9}" destId="{4FC74FCD-1E3A-4FA4-887D-77D96F5AC6DD}" srcOrd="3" destOrd="0" presId="urn:microsoft.com/office/officeart/2008/layout/VerticalCurvedList"/>
    <dgm:cxn modelId="{A48A8270-EFD9-4283-A117-A5A420ACB503}" type="presParOf" srcId="{BC227546-4249-4E26-94E1-83255DD97AA5}" destId="{07D93848-F2FC-4E22-BCCD-036D8A6DB37A}" srcOrd="1" destOrd="0" presId="urn:microsoft.com/office/officeart/2008/layout/VerticalCurvedList"/>
    <dgm:cxn modelId="{891E44B2-8965-4786-BF22-58C38970C236}" type="presParOf" srcId="{BC227546-4249-4E26-94E1-83255DD97AA5}" destId="{33A08DC0-3257-4010-B137-7D7FDDE28B80}" srcOrd="2" destOrd="0" presId="urn:microsoft.com/office/officeart/2008/layout/VerticalCurvedList"/>
    <dgm:cxn modelId="{EFF5EECE-7485-4857-A031-4348115FC101}" type="presParOf" srcId="{33A08DC0-3257-4010-B137-7D7FDDE28B80}" destId="{34EF59C0-FA1D-4788-89A0-DB4D5F11AF6B}" srcOrd="0" destOrd="0" presId="urn:microsoft.com/office/officeart/2008/layout/VerticalCurvedList"/>
    <dgm:cxn modelId="{EA38C20F-326E-4337-B20C-A3F09BCCE231}" type="presParOf" srcId="{BC227546-4249-4E26-94E1-83255DD97AA5}" destId="{BB957B4B-A1FA-4A03-B717-BE1B5D1B4108}" srcOrd="3" destOrd="0" presId="urn:microsoft.com/office/officeart/2008/layout/VerticalCurvedList"/>
    <dgm:cxn modelId="{B207265E-CC71-422F-807A-5898B376F8B1}" type="presParOf" srcId="{BC227546-4249-4E26-94E1-83255DD97AA5}" destId="{9AA1FDAB-3010-4CF5-994C-72AC2C67DB35}" srcOrd="4" destOrd="0" presId="urn:microsoft.com/office/officeart/2008/layout/VerticalCurvedList"/>
    <dgm:cxn modelId="{35FF007B-4D96-45EA-9F33-B216CDC23694}" type="presParOf" srcId="{9AA1FDAB-3010-4CF5-994C-72AC2C67DB35}" destId="{E1904C3F-F811-440A-A11E-BD8C4D7552CB}" srcOrd="0" destOrd="0" presId="urn:microsoft.com/office/officeart/2008/layout/VerticalCurvedList"/>
    <dgm:cxn modelId="{86F39E54-B294-47F8-9B76-1D8C1FBE14DC}" type="presParOf" srcId="{BC227546-4249-4E26-94E1-83255DD97AA5}" destId="{CE3B2FD5-82B7-4C66-871B-E17F6090CD2F}" srcOrd="5" destOrd="0" presId="urn:microsoft.com/office/officeart/2008/layout/VerticalCurvedList"/>
    <dgm:cxn modelId="{4A0440E6-9511-4C00-A890-9A54782EA378}" type="presParOf" srcId="{BC227546-4249-4E26-94E1-83255DD97AA5}" destId="{12734792-CA16-4D81-BC36-EBA00B59EC0C}" srcOrd="6" destOrd="0" presId="urn:microsoft.com/office/officeart/2008/layout/VerticalCurvedList"/>
    <dgm:cxn modelId="{269A160F-39BF-4DAC-AFE2-42DAB857486C}" type="presParOf" srcId="{12734792-CA16-4D81-BC36-EBA00B59EC0C}" destId="{88D35D9F-63A3-434B-A78A-F4A0227D43AF}" srcOrd="0" destOrd="0" presId="urn:microsoft.com/office/officeart/2008/layout/VerticalCurvedList"/>
    <dgm:cxn modelId="{CEA9DC82-786F-43CB-9C72-C1967221D115}" type="presParOf" srcId="{BC227546-4249-4E26-94E1-83255DD97AA5}" destId="{36B3A2B4-D0F9-49B6-BD57-37C4D748B376}" srcOrd="7" destOrd="0" presId="urn:microsoft.com/office/officeart/2008/layout/VerticalCurvedList"/>
    <dgm:cxn modelId="{8F0A59E5-C1CA-4867-BBBA-12B73CB6F97A}" type="presParOf" srcId="{BC227546-4249-4E26-94E1-83255DD97AA5}" destId="{C5695D9C-2624-43BC-AAA0-EF1F3671DEB2}" srcOrd="8" destOrd="0" presId="urn:microsoft.com/office/officeart/2008/layout/VerticalCurvedList"/>
    <dgm:cxn modelId="{ED82B19A-D163-4444-ACD9-E175AAB414EC}" type="presParOf" srcId="{C5695D9C-2624-43BC-AAA0-EF1F3671DEB2}" destId="{A6C97A8F-F397-4952-A0BA-D1B93FCB3819}" srcOrd="0" destOrd="0" presId="urn:microsoft.com/office/officeart/2008/layout/VerticalCurvedList"/>
    <dgm:cxn modelId="{11657D93-B190-4C3D-96BE-F5F93468712F}" type="presParOf" srcId="{BC227546-4249-4E26-94E1-83255DD97AA5}" destId="{AAFFC014-8F91-4A3A-ABAD-467B4B82A56E}" srcOrd="9" destOrd="0" presId="urn:microsoft.com/office/officeart/2008/layout/VerticalCurvedList"/>
    <dgm:cxn modelId="{9E8DB58D-0100-4631-B54F-E200BBCE4B0D}" type="presParOf" srcId="{BC227546-4249-4E26-94E1-83255DD97AA5}" destId="{783E49C4-58B8-44FE-9D26-757502E87843}" srcOrd="10" destOrd="0" presId="urn:microsoft.com/office/officeart/2008/layout/VerticalCurvedList"/>
    <dgm:cxn modelId="{42FB5408-8A35-491A-B731-5E4DF00942FC}" type="presParOf" srcId="{783E49C4-58B8-44FE-9D26-757502E87843}" destId="{E91DE5A9-6D43-48C8-85F0-685499269B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BFA64-9644-47A3-B790-1C69F2A218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3B863-5DC6-4078-8989-F582FCAAF951}">
      <dgm:prSet phldrT="[Текст]" custT="1"/>
      <dgm:spPr>
        <a:solidFill>
          <a:srgbClr val="82F498"/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  <a:latin typeface="Georgia" pitchFamily="18" charset="0"/>
            </a:rPr>
            <a:t>Тематическое планирование работы  для четырех возрастных групп  и описание итоговых мероприятий;</a:t>
          </a:r>
        </a:p>
      </dgm:t>
    </dgm:pt>
    <dgm:pt modelId="{CC97FB28-53A2-4E3F-BEE2-74E8A3C546A7}" type="parTrans" cxnId="{B83F9DA1-BC5C-41FE-B9FD-57A49885AF62}">
      <dgm:prSet/>
      <dgm:spPr/>
      <dgm:t>
        <a:bodyPr/>
        <a:lstStyle/>
        <a:p>
          <a:endParaRPr lang="ru-RU"/>
        </a:p>
      </dgm:t>
    </dgm:pt>
    <dgm:pt modelId="{E2AF59DD-3FAE-433A-B65E-F7663592997B}" type="sibTrans" cxnId="{B83F9DA1-BC5C-41FE-B9FD-57A49885AF62}">
      <dgm:prSet/>
      <dgm:spPr/>
      <dgm:t>
        <a:bodyPr/>
        <a:lstStyle/>
        <a:p>
          <a:endParaRPr lang="ru-RU"/>
        </a:p>
      </dgm:t>
    </dgm:pt>
    <dgm:pt modelId="{4B3A2F25-2DCF-442E-AF65-BD79828A952C}">
      <dgm:prSet phldrT="[Текст]" custT="1"/>
      <dgm:spPr>
        <a:solidFill>
          <a:srgbClr val="E88ECA"/>
        </a:solidFill>
      </dgm:spPr>
      <dgm:t>
        <a:bodyPr/>
        <a:lstStyle/>
        <a:p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  <a:p>
          <a:r>
            <a:rPr lang="ru-RU" sz="1800" b="1" dirty="0">
              <a:solidFill>
                <a:schemeClr val="accent4"/>
              </a:solidFill>
              <a:latin typeface="Georgia" pitchFamily="18" charset="0"/>
            </a:rPr>
            <a:t>Еженедельные задания учителя-логопеда воспитателю для всех возрастных групп ; </a:t>
          </a:r>
        </a:p>
        <a:p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DA1E3565-F8D6-4C98-BB0D-CD39B452CA06}" type="parTrans" cxnId="{82274563-546F-4F03-8C28-0E0FC6C9DB4B}">
      <dgm:prSet/>
      <dgm:spPr/>
      <dgm:t>
        <a:bodyPr/>
        <a:lstStyle/>
        <a:p>
          <a:endParaRPr lang="ru-RU"/>
        </a:p>
      </dgm:t>
    </dgm:pt>
    <dgm:pt modelId="{91952A7D-8CA3-4930-91B8-79541A6EAB5D}" type="sibTrans" cxnId="{82274563-546F-4F03-8C28-0E0FC6C9DB4B}">
      <dgm:prSet/>
      <dgm:spPr/>
      <dgm:t>
        <a:bodyPr/>
        <a:lstStyle/>
        <a:p>
          <a:endParaRPr lang="ru-RU"/>
        </a:p>
      </dgm:t>
    </dgm:pt>
    <dgm:pt modelId="{F7EB5208-E0AC-453D-BB39-27DC87EFC60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>
              <a:solidFill>
                <a:schemeClr val="accent4"/>
              </a:solidFill>
              <a:latin typeface="Georgia" pitchFamily="18" charset="0"/>
            </a:rPr>
            <a:t>Сетки подгрупповых занятий  учителя-логопеда;</a:t>
          </a:r>
        </a:p>
      </dgm:t>
    </dgm:pt>
    <dgm:pt modelId="{7A527C6B-081B-4BE2-BC5F-B72A48F88F93}" type="parTrans" cxnId="{AA5338A4-04E0-4194-870C-69B117CFC883}">
      <dgm:prSet/>
      <dgm:spPr/>
      <dgm:t>
        <a:bodyPr/>
        <a:lstStyle/>
        <a:p>
          <a:endParaRPr lang="ru-RU"/>
        </a:p>
      </dgm:t>
    </dgm:pt>
    <dgm:pt modelId="{8FDBED2C-EB44-4B88-B9DB-6184E560C421}" type="sibTrans" cxnId="{AA5338A4-04E0-4194-870C-69B117CFC883}">
      <dgm:prSet/>
      <dgm:spPr/>
      <dgm:t>
        <a:bodyPr/>
        <a:lstStyle/>
        <a:p>
          <a:endParaRPr lang="ru-RU"/>
        </a:p>
      </dgm:t>
    </dgm:pt>
    <dgm:pt modelId="{01FFE55C-8C70-4FE8-B1E3-7EE4E74E62AA}">
      <dgm:prSet custT="1"/>
      <dgm:spPr>
        <a:solidFill>
          <a:srgbClr val="FFC000"/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  <a:latin typeface="Georgia" pitchFamily="18" charset="0"/>
            </a:rPr>
            <a:t>Планирование работы по развитию  общих речевых навыков;</a:t>
          </a:r>
        </a:p>
      </dgm:t>
    </dgm:pt>
    <dgm:pt modelId="{DA8E4087-4F55-4500-9ADF-8156D4428004}" type="parTrans" cxnId="{F92D8648-49FA-462F-BCB5-E9AB1633E3A5}">
      <dgm:prSet/>
      <dgm:spPr/>
      <dgm:t>
        <a:bodyPr/>
        <a:lstStyle/>
        <a:p>
          <a:endParaRPr lang="ru-RU"/>
        </a:p>
      </dgm:t>
    </dgm:pt>
    <dgm:pt modelId="{7ECB7A87-CEBC-4F5C-AA70-2B4B0E01B654}" type="sibTrans" cxnId="{F92D8648-49FA-462F-BCB5-E9AB1633E3A5}">
      <dgm:prSet/>
      <dgm:spPr/>
      <dgm:t>
        <a:bodyPr/>
        <a:lstStyle/>
        <a:p>
          <a:endParaRPr lang="ru-RU"/>
        </a:p>
      </dgm:t>
    </dgm:pt>
    <dgm:pt modelId="{CD834EF1-3ABE-4BEC-B61E-5DA6E2D808E0}">
      <dgm:prSet custT="1"/>
      <dgm:spPr>
        <a:solidFill>
          <a:srgbClr val="00B050"/>
        </a:solidFill>
      </dgm:spPr>
      <dgm:t>
        <a:bodyPr/>
        <a:lstStyle/>
        <a:p>
          <a:r>
            <a:rPr lang="ru-RU" sz="1800" b="1" dirty="0">
              <a:solidFill>
                <a:schemeClr val="accent4"/>
              </a:solidFill>
              <a:latin typeface="Georgia" pitchFamily="18" charset="0"/>
            </a:rPr>
            <a:t>Обширный дидактический материал   по всем лексическим  темам.</a:t>
          </a:r>
        </a:p>
      </dgm:t>
    </dgm:pt>
    <dgm:pt modelId="{2CE8A236-9E2F-41AC-89BF-CA64373575B1}" type="parTrans" cxnId="{1F1FFCF3-F83B-4A6D-9653-607ABF314C54}">
      <dgm:prSet/>
      <dgm:spPr/>
      <dgm:t>
        <a:bodyPr/>
        <a:lstStyle/>
        <a:p>
          <a:endParaRPr lang="ru-RU"/>
        </a:p>
      </dgm:t>
    </dgm:pt>
    <dgm:pt modelId="{562411DF-3098-404B-AA3A-383A3B2E51E2}" type="sibTrans" cxnId="{1F1FFCF3-F83B-4A6D-9653-607ABF314C54}">
      <dgm:prSet/>
      <dgm:spPr/>
      <dgm:t>
        <a:bodyPr/>
        <a:lstStyle/>
        <a:p>
          <a:endParaRPr lang="ru-RU"/>
        </a:p>
      </dgm:t>
    </dgm:pt>
    <dgm:pt modelId="{0B6BECC3-CC1C-469A-AD1B-077D03738A30}" type="pres">
      <dgm:prSet presAssocID="{BBFBFA64-9644-47A3-B790-1C69F2A218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227546-4249-4E26-94E1-83255DD97AA5}" type="pres">
      <dgm:prSet presAssocID="{BBFBFA64-9644-47A3-B790-1C69F2A218E1}" presName="Name1" presStyleCnt="0"/>
      <dgm:spPr/>
    </dgm:pt>
    <dgm:pt modelId="{D966B0D8-28C7-4F6B-9887-77B7C8E8B4B9}" type="pres">
      <dgm:prSet presAssocID="{BBFBFA64-9644-47A3-B790-1C69F2A218E1}" presName="cycle" presStyleCnt="0"/>
      <dgm:spPr/>
    </dgm:pt>
    <dgm:pt modelId="{01230226-04CC-4C96-B6C6-C52F25C6FDBE}" type="pres">
      <dgm:prSet presAssocID="{BBFBFA64-9644-47A3-B790-1C69F2A218E1}" presName="srcNode" presStyleLbl="node1" presStyleIdx="0" presStyleCnt="5"/>
      <dgm:spPr/>
    </dgm:pt>
    <dgm:pt modelId="{93EF8CCC-3BFD-45A0-B4A9-74E14A9E361D}" type="pres">
      <dgm:prSet presAssocID="{BBFBFA64-9644-47A3-B790-1C69F2A218E1}" presName="conn" presStyleLbl="parChTrans1D2" presStyleIdx="0" presStyleCnt="1"/>
      <dgm:spPr/>
      <dgm:t>
        <a:bodyPr/>
        <a:lstStyle/>
        <a:p>
          <a:endParaRPr lang="ru-RU"/>
        </a:p>
      </dgm:t>
    </dgm:pt>
    <dgm:pt modelId="{F0BEFC77-A16E-499A-9DDE-C5993E0F196A}" type="pres">
      <dgm:prSet presAssocID="{BBFBFA64-9644-47A3-B790-1C69F2A218E1}" presName="extraNode" presStyleLbl="node1" presStyleIdx="0" presStyleCnt="5"/>
      <dgm:spPr/>
    </dgm:pt>
    <dgm:pt modelId="{4FC74FCD-1E3A-4FA4-887D-77D96F5AC6DD}" type="pres">
      <dgm:prSet presAssocID="{BBFBFA64-9644-47A3-B790-1C69F2A218E1}" presName="dstNode" presStyleLbl="node1" presStyleIdx="0" presStyleCnt="5"/>
      <dgm:spPr/>
    </dgm:pt>
    <dgm:pt modelId="{07D93848-F2FC-4E22-BCCD-036D8A6DB37A}" type="pres">
      <dgm:prSet presAssocID="{38D3B863-5DC6-4078-8989-F582FCAAF951}" presName="text_1" presStyleLbl="node1" presStyleIdx="0" presStyleCnt="5" custScaleX="97612" custLinFactNeighborX="2162" custLinFactNeighborY="4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8DC0-3257-4010-B137-7D7FDDE28B80}" type="pres">
      <dgm:prSet presAssocID="{38D3B863-5DC6-4078-8989-F582FCAAF951}" presName="accent_1" presStyleCnt="0"/>
      <dgm:spPr/>
    </dgm:pt>
    <dgm:pt modelId="{34EF59C0-FA1D-4788-89A0-DB4D5F11AF6B}" type="pres">
      <dgm:prSet presAssocID="{38D3B863-5DC6-4078-8989-F582FCAAF951}" presName="accentRepeatNode" presStyleLbl="solidFgAcc1" presStyleIdx="0" presStyleCnt="5" custLinFactNeighborX="-21117" custLinFactNeighborY="23342"/>
      <dgm:spPr>
        <a:solidFill>
          <a:srgbClr val="FFFF00"/>
        </a:solidFill>
      </dgm:spPr>
    </dgm:pt>
    <dgm:pt modelId="{BB957B4B-A1FA-4A03-B717-BE1B5D1B4108}" type="pres">
      <dgm:prSet presAssocID="{4B3A2F25-2DCF-442E-AF65-BD79828A952C}" presName="text_2" presStyleLbl="node1" presStyleIdx="1" presStyleCnt="5" custLinFactNeighborX="932" custLinFactNeighborY="40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1FDAB-3010-4CF5-994C-72AC2C67DB35}" type="pres">
      <dgm:prSet presAssocID="{4B3A2F25-2DCF-442E-AF65-BD79828A952C}" presName="accent_2" presStyleCnt="0"/>
      <dgm:spPr/>
    </dgm:pt>
    <dgm:pt modelId="{E1904C3F-F811-440A-A11E-BD8C4D7552CB}" type="pres">
      <dgm:prSet presAssocID="{4B3A2F25-2DCF-442E-AF65-BD79828A952C}" presName="accentRepeatNode" presStyleLbl="solidFgAcc1" presStyleIdx="1" presStyleCnt="5" custLinFactNeighborX="-14463" custLinFactNeighborY="31339"/>
      <dgm:spPr>
        <a:solidFill>
          <a:srgbClr val="FFFF00"/>
        </a:solidFill>
      </dgm:spPr>
    </dgm:pt>
    <dgm:pt modelId="{CE3B2FD5-82B7-4C66-871B-E17F6090CD2F}" type="pres">
      <dgm:prSet presAssocID="{F7EB5208-E0AC-453D-BB39-27DC87EFC608}" presName="text_3" presStyleLbl="node1" presStyleIdx="2" presStyleCnt="5" custScaleX="101034" custLinFactNeighborX="-690" custLinFactNeighborY="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34792-CA16-4D81-BC36-EBA00B59EC0C}" type="pres">
      <dgm:prSet presAssocID="{F7EB5208-E0AC-453D-BB39-27DC87EFC608}" presName="accent_3" presStyleCnt="0"/>
      <dgm:spPr/>
    </dgm:pt>
    <dgm:pt modelId="{88D35D9F-63A3-434B-A78A-F4A0227D43AF}" type="pres">
      <dgm:prSet presAssocID="{F7EB5208-E0AC-453D-BB39-27DC87EFC608}" presName="accentRepeatNode" presStyleLbl="solidFgAcc1" presStyleIdx="2" presStyleCnt="5" custLinFactNeighborX="-42721" custLinFactNeighborY="28673"/>
      <dgm:spPr>
        <a:solidFill>
          <a:srgbClr val="FFFF00"/>
        </a:solidFill>
      </dgm:spPr>
    </dgm:pt>
    <dgm:pt modelId="{36B3A2B4-D0F9-49B6-BD57-37C4D748B376}" type="pres">
      <dgm:prSet presAssocID="{01FFE55C-8C70-4FE8-B1E3-7EE4E74E62AA}" presName="text_4" presStyleLbl="node1" presStyleIdx="3" presStyleCnt="5" custScaleX="105039" custLinFactNeighborX="-1523" custLinFactNeighborY="5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95D9C-2624-43BC-AAA0-EF1F3671DEB2}" type="pres">
      <dgm:prSet presAssocID="{01FFE55C-8C70-4FE8-B1E3-7EE4E74E62AA}" presName="accent_4" presStyleCnt="0"/>
      <dgm:spPr/>
    </dgm:pt>
    <dgm:pt modelId="{A6C97A8F-F397-4952-A0BA-D1B93FCB3819}" type="pres">
      <dgm:prSet presAssocID="{01FFE55C-8C70-4FE8-B1E3-7EE4E74E62AA}" presName="accentRepeatNode" presStyleLbl="solidFgAcc1" presStyleIdx="3" presStyleCnt="5" custLinFactNeighborX="-46453" custLinFactNeighborY="36671"/>
      <dgm:spPr>
        <a:solidFill>
          <a:srgbClr val="FFFF00"/>
        </a:solidFill>
      </dgm:spPr>
    </dgm:pt>
    <dgm:pt modelId="{AAFFC014-8F91-4A3A-ABAD-467B4B82A56E}" type="pres">
      <dgm:prSet presAssocID="{CD834EF1-3ABE-4BEC-B61E-5DA6E2D808E0}" presName="text_5" presStyleLbl="node1" presStyleIdx="4" presStyleCnt="5" custScaleX="100918" custScaleY="100092" custLinFactY="36685" custLinFactNeighborX="10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49C4-58B8-44FE-9D26-757502E87843}" type="pres">
      <dgm:prSet presAssocID="{CD834EF1-3ABE-4BEC-B61E-5DA6E2D808E0}" presName="accent_5" presStyleCnt="0"/>
      <dgm:spPr/>
    </dgm:pt>
    <dgm:pt modelId="{E91DE5A9-6D43-48C8-85F0-685499269B53}" type="pres">
      <dgm:prSet presAssocID="{CD834EF1-3ABE-4BEC-B61E-5DA6E2D808E0}" presName="accentRepeatNode" presStyleLbl="solidFgAcc1" presStyleIdx="4" presStyleCnt="5" custLinFactNeighborX="-10454" custLinFactNeighborY="44668"/>
      <dgm:spPr>
        <a:solidFill>
          <a:srgbClr val="FFFF00"/>
        </a:solidFill>
      </dgm:spPr>
    </dgm:pt>
  </dgm:ptLst>
  <dgm:cxnLst>
    <dgm:cxn modelId="{1F1FFCF3-F83B-4A6D-9653-607ABF314C54}" srcId="{BBFBFA64-9644-47A3-B790-1C69F2A218E1}" destId="{CD834EF1-3ABE-4BEC-B61E-5DA6E2D808E0}" srcOrd="4" destOrd="0" parTransId="{2CE8A236-9E2F-41AC-89BF-CA64373575B1}" sibTransId="{562411DF-3098-404B-AA3A-383A3B2E51E2}"/>
    <dgm:cxn modelId="{B83F9DA1-BC5C-41FE-B9FD-57A49885AF62}" srcId="{BBFBFA64-9644-47A3-B790-1C69F2A218E1}" destId="{38D3B863-5DC6-4078-8989-F582FCAAF951}" srcOrd="0" destOrd="0" parTransId="{CC97FB28-53A2-4E3F-BEE2-74E8A3C546A7}" sibTransId="{E2AF59DD-3FAE-433A-B65E-F7663592997B}"/>
    <dgm:cxn modelId="{626D75C9-0671-4D56-B699-5A40EB9359DD}" type="presOf" srcId="{F7EB5208-E0AC-453D-BB39-27DC87EFC608}" destId="{CE3B2FD5-82B7-4C66-871B-E17F6090CD2F}" srcOrd="0" destOrd="0" presId="urn:microsoft.com/office/officeart/2008/layout/VerticalCurvedList"/>
    <dgm:cxn modelId="{8A1C5AEE-3FEC-4D05-AE66-C62F54D10595}" type="presOf" srcId="{BBFBFA64-9644-47A3-B790-1C69F2A218E1}" destId="{0B6BECC3-CC1C-469A-AD1B-077D03738A30}" srcOrd="0" destOrd="0" presId="urn:microsoft.com/office/officeart/2008/layout/VerticalCurvedList"/>
    <dgm:cxn modelId="{AA5338A4-04E0-4194-870C-69B117CFC883}" srcId="{BBFBFA64-9644-47A3-B790-1C69F2A218E1}" destId="{F7EB5208-E0AC-453D-BB39-27DC87EFC608}" srcOrd="2" destOrd="0" parTransId="{7A527C6B-081B-4BE2-BC5F-B72A48F88F93}" sibTransId="{8FDBED2C-EB44-4B88-B9DB-6184E560C421}"/>
    <dgm:cxn modelId="{F92D8648-49FA-462F-BCB5-E9AB1633E3A5}" srcId="{BBFBFA64-9644-47A3-B790-1C69F2A218E1}" destId="{01FFE55C-8C70-4FE8-B1E3-7EE4E74E62AA}" srcOrd="3" destOrd="0" parTransId="{DA8E4087-4F55-4500-9ADF-8156D4428004}" sibTransId="{7ECB7A87-CEBC-4F5C-AA70-2B4B0E01B654}"/>
    <dgm:cxn modelId="{30EFFC21-02B4-44D5-B343-D63614B56CDD}" type="presOf" srcId="{E2AF59DD-3FAE-433A-B65E-F7663592997B}" destId="{93EF8CCC-3BFD-45A0-B4A9-74E14A9E361D}" srcOrd="0" destOrd="0" presId="urn:microsoft.com/office/officeart/2008/layout/VerticalCurvedList"/>
    <dgm:cxn modelId="{847F23CE-59D4-43F2-B225-38E3EE72F075}" type="presOf" srcId="{38D3B863-5DC6-4078-8989-F582FCAAF951}" destId="{07D93848-F2FC-4E22-BCCD-036D8A6DB37A}" srcOrd="0" destOrd="0" presId="urn:microsoft.com/office/officeart/2008/layout/VerticalCurvedList"/>
    <dgm:cxn modelId="{CAA751BA-0E82-428E-801C-4273742DA7CA}" type="presOf" srcId="{CD834EF1-3ABE-4BEC-B61E-5DA6E2D808E0}" destId="{AAFFC014-8F91-4A3A-ABAD-467B4B82A56E}" srcOrd="0" destOrd="0" presId="urn:microsoft.com/office/officeart/2008/layout/VerticalCurvedList"/>
    <dgm:cxn modelId="{82274563-546F-4F03-8C28-0E0FC6C9DB4B}" srcId="{BBFBFA64-9644-47A3-B790-1C69F2A218E1}" destId="{4B3A2F25-2DCF-442E-AF65-BD79828A952C}" srcOrd="1" destOrd="0" parTransId="{DA1E3565-F8D6-4C98-BB0D-CD39B452CA06}" sibTransId="{91952A7D-8CA3-4930-91B8-79541A6EAB5D}"/>
    <dgm:cxn modelId="{1829FE58-99C1-40FE-AB3D-F5E19015E9EB}" type="presOf" srcId="{4B3A2F25-2DCF-442E-AF65-BD79828A952C}" destId="{BB957B4B-A1FA-4A03-B717-BE1B5D1B4108}" srcOrd="0" destOrd="0" presId="urn:microsoft.com/office/officeart/2008/layout/VerticalCurvedList"/>
    <dgm:cxn modelId="{D31B5444-019F-4B78-AC9B-75B9350DAAA7}" type="presOf" srcId="{01FFE55C-8C70-4FE8-B1E3-7EE4E74E62AA}" destId="{36B3A2B4-D0F9-49B6-BD57-37C4D748B376}" srcOrd="0" destOrd="0" presId="urn:microsoft.com/office/officeart/2008/layout/VerticalCurvedList"/>
    <dgm:cxn modelId="{1B307863-5F59-4C8F-B1C9-A14AC99DA77A}" type="presParOf" srcId="{0B6BECC3-CC1C-469A-AD1B-077D03738A30}" destId="{BC227546-4249-4E26-94E1-83255DD97AA5}" srcOrd="0" destOrd="0" presId="urn:microsoft.com/office/officeart/2008/layout/VerticalCurvedList"/>
    <dgm:cxn modelId="{A1605288-8F19-43A3-8E3A-192D7F02CB75}" type="presParOf" srcId="{BC227546-4249-4E26-94E1-83255DD97AA5}" destId="{D966B0D8-28C7-4F6B-9887-77B7C8E8B4B9}" srcOrd="0" destOrd="0" presId="urn:microsoft.com/office/officeart/2008/layout/VerticalCurvedList"/>
    <dgm:cxn modelId="{E6F6C476-A10F-4B16-87E8-A6B147776E0C}" type="presParOf" srcId="{D966B0D8-28C7-4F6B-9887-77B7C8E8B4B9}" destId="{01230226-04CC-4C96-B6C6-C52F25C6FDBE}" srcOrd="0" destOrd="0" presId="urn:microsoft.com/office/officeart/2008/layout/VerticalCurvedList"/>
    <dgm:cxn modelId="{D9FEEFF3-0FFA-4F85-84F2-C751B9D784A5}" type="presParOf" srcId="{D966B0D8-28C7-4F6B-9887-77B7C8E8B4B9}" destId="{93EF8CCC-3BFD-45A0-B4A9-74E14A9E361D}" srcOrd="1" destOrd="0" presId="urn:microsoft.com/office/officeart/2008/layout/VerticalCurvedList"/>
    <dgm:cxn modelId="{3436C93E-2C59-4590-8F81-E065EDC6F2C7}" type="presParOf" srcId="{D966B0D8-28C7-4F6B-9887-77B7C8E8B4B9}" destId="{F0BEFC77-A16E-499A-9DDE-C5993E0F196A}" srcOrd="2" destOrd="0" presId="urn:microsoft.com/office/officeart/2008/layout/VerticalCurvedList"/>
    <dgm:cxn modelId="{62570D75-4C61-416B-BA84-A7C85DF912E9}" type="presParOf" srcId="{D966B0D8-28C7-4F6B-9887-77B7C8E8B4B9}" destId="{4FC74FCD-1E3A-4FA4-887D-77D96F5AC6DD}" srcOrd="3" destOrd="0" presId="urn:microsoft.com/office/officeart/2008/layout/VerticalCurvedList"/>
    <dgm:cxn modelId="{EC36470E-62F5-432A-AEDB-6CD9F21312FD}" type="presParOf" srcId="{BC227546-4249-4E26-94E1-83255DD97AA5}" destId="{07D93848-F2FC-4E22-BCCD-036D8A6DB37A}" srcOrd="1" destOrd="0" presId="urn:microsoft.com/office/officeart/2008/layout/VerticalCurvedList"/>
    <dgm:cxn modelId="{D0A2E135-3A23-45C3-8C8D-E1FA6A869BE7}" type="presParOf" srcId="{BC227546-4249-4E26-94E1-83255DD97AA5}" destId="{33A08DC0-3257-4010-B137-7D7FDDE28B80}" srcOrd="2" destOrd="0" presId="urn:microsoft.com/office/officeart/2008/layout/VerticalCurvedList"/>
    <dgm:cxn modelId="{3AF14FFA-69E2-478D-83CA-7BA9E50E0C12}" type="presParOf" srcId="{33A08DC0-3257-4010-B137-7D7FDDE28B80}" destId="{34EF59C0-FA1D-4788-89A0-DB4D5F11AF6B}" srcOrd="0" destOrd="0" presId="urn:microsoft.com/office/officeart/2008/layout/VerticalCurvedList"/>
    <dgm:cxn modelId="{9AB7B14D-2150-44BE-9024-A3D848DD5A4F}" type="presParOf" srcId="{BC227546-4249-4E26-94E1-83255DD97AA5}" destId="{BB957B4B-A1FA-4A03-B717-BE1B5D1B4108}" srcOrd="3" destOrd="0" presId="urn:microsoft.com/office/officeart/2008/layout/VerticalCurvedList"/>
    <dgm:cxn modelId="{FFB9761A-8ECB-448D-B1D0-0EF9D2DB9CEE}" type="presParOf" srcId="{BC227546-4249-4E26-94E1-83255DD97AA5}" destId="{9AA1FDAB-3010-4CF5-994C-72AC2C67DB35}" srcOrd="4" destOrd="0" presId="urn:microsoft.com/office/officeart/2008/layout/VerticalCurvedList"/>
    <dgm:cxn modelId="{EADB8660-7AAD-4BD8-99E8-59CD72AB5ACA}" type="presParOf" srcId="{9AA1FDAB-3010-4CF5-994C-72AC2C67DB35}" destId="{E1904C3F-F811-440A-A11E-BD8C4D7552CB}" srcOrd="0" destOrd="0" presId="urn:microsoft.com/office/officeart/2008/layout/VerticalCurvedList"/>
    <dgm:cxn modelId="{201B5D07-62FE-4416-99EE-D9B31ED039FC}" type="presParOf" srcId="{BC227546-4249-4E26-94E1-83255DD97AA5}" destId="{CE3B2FD5-82B7-4C66-871B-E17F6090CD2F}" srcOrd="5" destOrd="0" presId="urn:microsoft.com/office/officeart/2008/layout/VerticalCurvedList"/>
    <dgm:cxn modelId="{439C16A4-9C83-4939-8002-6751D36A900E}" type="presParOf" srcId="{BC227546-4249-4E26-94E1-83255DD97AA5}" destId="{12734792-CA16-4D81-BC36-EBA00B59EC0C}" srcOrd="6" destOrd="0" presId="urn:microsoft.com/office/officeart/2008/layout/VerticalCurvedList"/>
    <dgm:cxn modelId="{350C8644-2A5A-4782-87C2-550B8F84A4BB}" type="presParOf" srcId="{12734792-CA16-4D81-BC36-EBA00B59EC0C}" destId="{88D35D9F-63A3-434B-A78A-F4A0227D43AF}" srcOrd="0" destOrd="0" presId="urn:microsoft.com/office/officeart/2008/layout/VerticalCurvedList"/>
    <dgm:cxn modelId="{62065EA0-D69E-4A57-A085-8BC3BE3C42C2}" type="presParOf" srcId="{BC227546-4249-4E26-94E1-83255DD97AA5}" destId="{36B3A2B4-D0F9-49B6-BD57-37C4D748B376}" srcOrd="7" destOrd="0" presId="urn:microsoft.com/office/officeart/2008/layout/VerticalCurvedList"/>
    <dgm:cxn modelId="{E0C1E27E-057A-494F-849F-C4E36160A360}" type="presParOf" srcId="{BC227546-4249-4E26-94E1-83255DD97AA5}" destId="{C5695D9C-2624-43BC-AAA0-EF1F3671DEB2}" srcOrd="8" destOrd="0" presId="urn:microsoft.com/office/officeart/2008/layout/VerticalCurvedList"/>
    <dgm:cxn modelId="{D0A9A828-BBEC-49CA-8A6F-C5A8E0F33A34}" type="presParOf" srcId="{C5695D9C-2624-43BC-AAA0-EF1F3671DEB2}" destId="{A6C97A8F-F397-4952-A0BA-D1B93FCB3819}" srcOrd="0" destOrd="0" presId="urn:microsoft.com/office/officeart/2008/layout/VerticalCurvedList"/>
    <dgm:cxn modelId="{2C8FAF36-D813-43CE-B6C2-56E659AFA952}" type="presParOf" srcId="{BC227546-4249-4E26-94E1-83255DD97AA5}" destId="{AAFFC014-8F91-4A3A-ABAD-467B4B82A56E}" srcOrd="9" destOrd="0" presId="urn:microsoft.com/office/officeart/2008/layout/VerticalCurvedList"/>
    <dgm:cxn modelId="{F2303297-326E-4C5D-AE43-41493DD737FC}" type="presParOf" srcId="{BC227546-4249-4E26-94E1-83255DD97AA5}" destId="{783E49C4-58B8-44FE-9D26-757502E87843}" srcOrd="10" destOrd="0" presId="urn:microsoft.com/office/officeart/2008/layout/VerticalCurvedList"/>
    <dgm:cxn modelId="{DA7563FA-8207-4DEF-A210-686F2FEE87B9}" type="presParOf" srcId="{783E49C4-58B8-44FE-9D26-757502E87843}" destId="{E91DE5A9-6D43-48C8-85F0-685499269B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E794D-6153-47BC-BF1A-65FD64E78766}">
      <dsp:nvSpPr>
        <dsp:cNvPr id="0" name=""/>
        <dsp:cNvSpPr/>
      </dsp:nvSpPr>
      <dsp:spPr>
        <a:xfrm>
          <a:off x="0" y="616731"/>
          <a:ext cx="82292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637387" y="0"/>
          <a:ext cx="7276507" cy="755221"/>
        </a:xfrm>
        <a:prstGeom prst="roundRect">
          <a:avLst/>
        </a:prstGeom>
        <a:solidFill>
          <a:srgbClr val="66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32" tIns="0" rIns="2177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Georgia" pitchFamily="18" charset="0"/>
            </a:rPr>
            <a:t>Представляет описание задач и содержания образовательной и коррекционной деятельности в пяти образовательных областях для всех возрастных групп.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74254" y="36867"/>
        <a:ext cx="7202773" cy="681487"/>
      </dsp:txXfrm>
    </dsp:sp>
    <dsp:sp modelId="{04D2C57B-622B-4C5B-8CCA-4660D597A0BA}">
      <dsp:nvSpPr>
        <dsp:cNvPr id="0" name=""/>
        <dsp:cNvSpPr/>
      </dsp:nvSpPr>
      <dsp:spPr>
        <a:xfrm>
          <a:off x="0" y="1921147"/>
          <a:ext cx="82292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554288" y="1007890"/>
          <a:ext cx="7337741" cy="1066815"/>
        </a:xfrm>
        <a:prstGeom prst="roundRect">
          <a:avLst/>
        </a:prstGeom>
        <a:solidFill>
          <a:srgbClr val="FCCB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32" tIns="0" rIns="2177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Georgia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Georgia" pitchFamily="18" charset="0"/>
            </a:rPr>
            <a:t>Содержит рекомендации  по организации жизнедеятельности и созданию предметно-пространственной развивающей среды в каждой возрастной группе с учетом особенностей развития детей с тяжелыми нарушениями речи.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06366" y="1059968"/>
        <a:ext cx="7233585" cy="962659"/>
      </dsp:txXfrm>
    </dsp:sp>
    <dsp:sp modelId="{74725D52-B18A-4F41-9334-90D9F6095894}">
      <dsp:nvSpPr>
        <dsp:cNvPr id="0" name=""/>
        <dsp:cNvSpPr/>
      </dsp:nvSpPr>
      <dsp:spPr>
        <a:xfrm>
          <a:off x="0" y="3243753"/>
          <a:ext cx="82292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EAF764-8456-49CC-9121-A770C5D4F03B}">
      <dsp:nvSpPr>
        <dsp:cNvPr id="0" name=""/>
        <dsp:cNvSpPr/>
      </dsp:nvSpPr>
      <dsp:spPr>
        <a:xfrm>
          <a:off x="479242" y="2449370"/>
          <a:ext cx="7277084" cy="10850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32" tIns="0" rIns="2177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Georgia" pitchFamily="18" charset="0"/>
            </a:rPr>
            <a:t>В Программу включены тематическое планирование работы специалистов, примерный перечень игр, игровых и развивающих упражнений, содержание культурно-досуговой деятельности  для каждой из возрастных групп в соответствии с </a:t>
          </a:r>
          <a:r>
            <a:rPr lang="ru-RU" sz="1600" b="1" kern="1200">
              <a:solidFill>
                <a:schemeClr val="tx2"/>
              </a:solidFill>
              <a:latin typeface="Georgia" pitchFamily="18" charset="0"/>
            </a:rPr>
            <a:t>ФГОС ДО.</a:t>
          </a:r>
          <a:endParaRPr lang="ru-RU" sz="16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532208" y="2502336"/>
        <a:ext cx="7171152" cy="979074"/>
      </dsp:txXfrm>
    </dsp:sp>
    <dsp:sp modelId="{C809B7E3-D4D2-4CFB-865B-EC8257D90BF1}">
      <dsp:nvSpPr>
        <dsp:cNvPr id="0" name=""/>
        <dsp:cNvSpPr/>
      </dsp:nvSpPr>
      <dsp:spPr>
        <a:xfrm>
          <a:off x="0" y="4467765"/>
          <a:ext cx="82292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596726" y="3942263"/>
          <a:ext cx="7048623" cy="943296"/>
        </a:xfrm>
        <a:prstGeom prst="roundRect">
          <a:avLst/>
        </a:prstGeom>
        <a:solidFill>
          <a:srgbClr val="66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32" tIns="0" rIns="2177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Georgia" pitchFamily="18" charset="0"/>
            </a:rPr>
            <a:t>В Программе приведены методические рекомендации по осуществлению взаимодействия с родителями дошкольников, описаны условия сотрудничества с семьями воспитанников.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42774" y="3988311"/>
        <a:ext cx="6956527" cy="851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48F5B-6F53-44DD-A0E9-B49B5E941395}">
      <dsp:nvSpPr>
        <dsp:cNvPr id="0" name=""/>
        <dsp:cNvSpPr/>
      </dsp:nvSpPr>
      <dsp:spPr>
        <a:xfrm>
          <a:off x="0" y="1633333"/>
          <a:ext cx="835272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C174F-3BB7-4599-8C67-B2F26D4C7195}">
      <dsp:nvSpPr>
        <dsp:cNvPr id="0" name=""/>
        <dsp:cNvSpPr/>
      </dsp:nvSpPr>
      <dsp:spPr>
        <a:xfrm>
          <a:off x="503552" y="479616"/>
          <a:ext cx="7382334" cy="1890904"/>
        </a:xfrm>
        <a:prstGeom prst="roundRect">
          <a:avLst/>
        </a:prstGeom>
        <a:solidFill>
          <a:srgbClr val="A3FB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99" tIns="0" rIns="2209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7030A0"/>
              </a:solidFill>
              <a:latin typeface="Georgia" pitchFamily="18" charset="0"/>
            </a:rPr>
            <a:t> В Программе предложена система педагогической диагностики индивидуального развития детей, даны методические рекомендации по проведению диагностики, представлены схемы обследования ребенка с общим недоразвитием речи (с 3 до 4 и с 4 до 7 лет) учителем-логопедом.</a:t>
          </a:r>
        </a:p>
      </dsp:txBody>
      <dsp:txXfrm>
        <a:off x="595858" y="571922"/>
        <a:ext cx="7197722" cy="1706292"/>
      </dsp:txXfrm>
    </dsp:sp>
    <dsp:sp modelId="{9031A1DC-A085-496E-9523-E75E5D33B284}">
      <dsp:nvSpPr>
        <dsp:cNvPr id="0" name=""/>
        <dsp:cNvSpPr/>
      </dsp:nvSpPr>
      <dsp:spPr>
        <a:xfrm>
          <a:off x="0" y="3259447"/>
          <a:ext cx="835272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1C83E-0303-4E59-BF71-D8E099AE1B45}">
      <dsp:nvSpPr>
        <dsp:cNvPr id="0" name=""/>
        <dsp:cNvSpPr/>
      </dsp:nvSpPr>
      <dsp:spPr>
        <a:xfrm>
          <a:off x="504044" y="2763603"/>
          <a:ext cx="7281675" cy="124595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99" tIns="0" rIns="2209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7030A0"/>
              </a:solidFill>
              <a:latin typeface="Georgia" pitchFamily="18" charset="0"/>
            </a:rPr>
            <a:t>Программа имеет перечень дидактического материала, обучающих пособий, примерные списки детской литературы.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564866" y="2824425"/>
        <a:ext cx="7160031" cy="1124310"/>
      </dsp:txXfrm>
    </dsp:sp>
    <dsp:sp modelId="{D535BB2B-F167-47EE-A757-820D94257292}">
      <dsp:nvSpPr>
        <dsp:cNvPr id="0" name=""/>
        <dsp:cNvSpPr/>
      </dsp:nvSpPr>
      <dsp:spPr>
        <a:xfrm>
          <a:off x="0" y="4338891"/>
          <a:ext cx="835272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CCBBF-5CB0-4421-885C-521031603192}">
      <dsp:nvSpPr>
        <dsp:cNvPr id="0" name=""/>
        <dsp:cNvSpPr/>
      </dsp:nvSpPr>
      <dsp:spPr>
        <a:xfrm>
          <a:off x="576049" y="4341076"/>
          <a:ext cx="7391831" cy="69928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99" tIns="0" rIns="2209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7030A0"/>
              </a:solidFill>
              <a:latin typeface="Georgia" pitchFamily="18" charset="0"/>
            </a:rPr>
            <a:t>К Программе разработан полный методический комплект.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610185" y="4375212"/>
        <a:ext cx="7323559" cy="631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10002-F8DA-41FB-86EF-0583CD958384}">
      <dsp:nvSpPr>
        <dsp:cNvPr id="0" name=""/>
        <dsp:cNvSpPr/>
      </dsp:nvSpPr>
      <dsp:spPr>
        <a:xfrm>
          <a:off x="0" y="0"/>
          <a:ext cx="8136720" cy="27766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Целью данной Программы является построение системы работы в группах комбинированной </a:t>
          </a:r>
          <a:r>
            <a:rPr lang="ru-RU" altLang="ru-RU" sz="2000" b="1" kern="1200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направленности </a:t>
          </a:r>
          <a:r>
            <a:rPr lang="ru-RU" altLang="ru-RU" sz="2000" b="1" kern="1200" dirty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для детей с тяжелыми нарушениями речи (общим недоразвитием речи) в возрасте с 3 до 7 лет, предусматривающей полную интеграцию действий всех специалистов дошкольной образовательной организации и родителей дошкольников.</a:t>
          </a:r>
          <a:endParaRPr lang="ru-RU" sz="2000" b="1" kern="1200" dirty="0">
            <a:solidFill>
              <a:srgbClr val="002060"/>
            </a:solidFill>
            <a:latin typeface="Georgia" pitchFamily="18" charset="0"/>
            <a:ea typeface="Verdana" pitchFamily="34" charset="0"/>
            <a:cs typeface="Verdana" pitchFamily="34" charset="0"/>
          </a:endParaRPr>
        </a:p>
      </dsp:txBody>
      <dsp:txXfrm>
        <a:off x="1905007" y="0"/>
        <a:ext cx="6231712" cy="2776636"/>
      </dsp:txXfrm>
    </dsp:sp>
    <dsp:sp modelId="{802E6445-2690-4E82-8E2B-A95D640B3468}">
      <dsp:nvSpPr>
        <dsp:cNvPr id="0" name=""/>
        <dsp:cNvSpPr/>
      </dsp:nvSpPr>
      <dsp:spPr>
        <a:xfrm flipH="1">
          <a:off x="510259" y="493175"/>
          <a:ext cx="1162151" cy="17902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76E32-82F9-4620-BC24-61325AF208FA}">
      <dsp:nvSpPr>
        <dsp:cNvPr id="0" name=""/>
        <dsp:cNvSpPr/>
      </dsp:nvSpPr>
      <dsp:spPr>
        <a:xfrm>
          <a:off x="0" y="3054299"/>
          <a:ext cx="8136720" cy="2776636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Одной из основных задач Программы является 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грамоты, что формирует психологическую готовность к обучению в школе и обеспечивает преемственность со следующей ступенью системы общего образования.</a:t>
          </a:r>
          <a:endParaRPr lang="ru-RU" sz="2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905007" y="3054299"/>
        <a:ext cx="6231712" cy="2776636"/>
      </dsp:txXfrm>
    </dsp:sp>
    <dsp:sp modelId="{299AAEF8-ED07-49A2-826B-9207CAC60FA7}">
      <dsp:nvSpPr>
        <dsp:cNvPr id="0" name=""/>
        <dsp:cNvSpPr/>
      </dsp:nvSpPr>
      <dsp:spPr>
        <a:xfrm>
          <a:off x="239412" y="3672223"/>
          <a:ext cx="983778" cy="1492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F8CCC-3BFD-45A0-B4A9-74E14A9E361D}">
      <dsp:nvSpPr>
        <dsp:cNvPr id="0" name=""/>
        <dsp:cNvSpPr/>
      </dsp:nvSpPr>
      <dsp:spPr>
        <a:xfrm>
          <a:off x="-5139432" y="-773207"/>
          <a:ext cx="6010416" cy="6010416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93848-F2FC-4E22-BCCD-036D8A6DB37A}">
      <dsp:nvSpPr>
        <dsp:cNvPr id="0" name=""/>
        <dsp:cNvSpPr/>
      </dsp:nvSpPr>
      <dsp:spPr>
        <a:xfrm>
          <a:off x="588919" y="520797"/>
          <a:ext cx="7561255" cy="558178"/>
        </a:xfrm>
        <a:prstGeom prst="rect">
          <a:avLst/>
        </a:prstGeom>
        <a:solidFill>
          <a:srgbClr val="82F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/>
              </a:solidFill>
              <a:latin typeface="Georgia" pitchFamily="18" charset="0"/>
            </a:rPr>
            <a:t>Создание оптимальных  условий для работы и развития детей;</a:t>
          </a:r>
        </a:p>
      </dsp:txBody>
      <dsp:txXfrm>
        <a:off x="588919" y="520797"/>
        <a:ext cx="7561255" cy="558178"/>
      </dsp:txXfrm>
    </dsp:sp>
    <dsp:sp modelId="{34EF59C0-FA1D-4788-89A0-DB4D5F11AF6B}">
      <dsp:nvSpPr>
        <dsp:cNvPr id="0" name=""/>
        <dsp:cNvSpPr/>
      </dsp:nvSpPr>
      <dsp:spPr>
        <a:xfrm>
          <a:off x="-19905" y="372000"/>
          <a:ext cx="697723" cy="6977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7B4B-A1FA-4A03-B717-BE1B5D1B4108}">
      <dsp:nvSpPr>
        <dsp:cNvPr id="0" name=""/>
        <dsp:cNvSpPr/>
      </dsp:nvSpPr>
      <dsp:spPr>
        <a:xfrm>
          <a:off x="797397" y="1339198"/>
          <a:ext cx="7346260" cy="558178"/>
        </a:xfrm>
        <a:prstGeom prst="rect">
          <a:avLst/>
        </a:prstGeom>
        <a:solidFill>
          <a:srgbClr val="E88E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/>
              </a:solidFill>
              <a:latin typeface="Georgia" pitchFamily="18" charset="0"/>
            </a:rPr>
            <a:t>Комплексный подход;</a:t>
          </a:r>
        </a:p>
      </dsp:txBody>
      <dsp:txXfrm>
        <a:off x="797397" y="1339198"/>
        <a:ext cx="7346260" cy="558178"/>
      </dsp:txXfrm>
    </dsp:sp>
    <dsp:sp modelId="{E1904C3F-F811-440A-A11E-BD8C4D7552CB}">
      <dsp:nvSpPr>
        <dsp:cNvPr id="0" name=""/>
        <dsp:cNvSpPr/>
      </dsp:nvSpPr>
      <dsp:spPr>
        <a:xfrm>
          <a:off x="279157" y="1264797"/>
          <a:ext cx="697723" cy="6977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B2FD5-82B7-4C66-871B-E17F6090CD2F}">
      <dsp:nvSpPr>
        <dsp:cNvPr id="0" name=""/>
        <dsp:cNvSpPr/>
      </dsp:nvSpPr>
      <dsp:spPr>
        <a:xfrm>
          <a:off x="764502" y="2232000"/>
          <a:ext cx="7298191" cy="55817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/>
              </a:solidFill>
              <a:latin typeface="Georgia" pitchFamily="18" charset="0"/>
            </a:rPr>
            <a:t>Реализация общеобразовательных задач;</a:t>
          </a:r>
        </a:p>
      </dsp:txBody>
      <dsp:txXfrm>
        <a:off x="764502" y="2232000"/>
        <a:ext cx="7298191" cy="558178"/>
      </dsp:txXfrm>
    </dsp:sp>
    <dsp:sp modelId="{88D35D9F-63A3-434B-A78A-F4A0227D43AF}">
      <dsp:nvSpPr>
        <dsp:cNvPr id="0" name=""/>
        <dsp:cNvSpPr/>
      </dsp:nvSpPr>
      <dsp:spPr>
        <a:xfrm>
          <a:off x="204754" y="2083196"/>
          <a:ext cx="697723" cy="6977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3A2B4-D0F9-49B6-BD57-37C4D748B376}">
      <dsp:nvSpPr>
        <dsp:cNvPr id="0" name=""/>
        <dsp:cNvSpPr/>
      </dsp:nvSpPr>
      <dsp:spPr>
        <a:xfrm>
          <a:off x="431957" y="3095999"/>
          <a:ext cx="7716438" cy="55817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/>
              </a:solidFill>
              <a:latin typeface="Georgia" pitchFamily="18" charset="0"/>
            </a:rPr>
            <a:t>Синхронное выравнивание речи и психического развития;</a:t>
          </a:r>
        </a:p>
      </dsp:txBody>
      <dsp:txXfrm>
        <a:off x="431957" y="3095999"/>
        <a:ext cx="7716438" cy="558178"/>
      </dsp:txXfrm>
    </dsp:sp>
    <dsp:sp modelId="{A6C97A8F-F397-4952-A0BA-D1B93FCB3819}">
      <dsp:nvSpPr>
        <dsp:cNvPr id="0" name=""/>
        <dsp:cNvSpPr/>
      </dsp:nvSpPr>
      <dsp:spPr>
        <a:xfrm>
          <a:off x="55955" y="2976000"/>
          <a:ext cx="697723" cy="6977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FC014-8F91-4A3A-ABAD-467B4B82A56E}">
      <dsp:nvSpPr>
        <dsp:cNvPr id="0" name=""/>
        <dsp:cNvSpPr/>
      </dsp:nvSpPr>
      <dsp:spPr>
        <a:xfrm>
          <a:off x="373574" y="3905307"/>
          <a:ext cx="7817345" cy="55869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/>
              </a:solidFill>
              <a:latin typeface="Georgia" pitchFamily="18" charset="0"/>
            </a:rPr>
            <a:t>Коррекционное направление работы является приоритетным.</a:t>
          </a:r>
        </a:p>
      </dsp:txBody>
      <dsp:txXfrm>
        <a:off x="373574" y="3905307"/>
        <a:ext cx="7817345" cy="558692"/>
      </dsp:txXfrm>
    </dsp:sp>
    <dsp:sp modelId="{E91DE5A9-6D43-48C8-85F0-685499269B53}">
      <dsp:nvSpPr>
        <dsp:cNvPr id="0" name=""/>
        <dsp:cNvSpPr/>
      </dsp:nvSpPr>
      <dsp:spPr>
        <a:xfrm>
          <a:off x="-19905" y="3766276"/>
          <a:ext cx="697723" cy="6977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F8CCC-3BFD-45A0-B4A9-74E14A9E361D}">
      <dsp:nvSpPr>
        <dsp:cNvPr id="0" name=""/>
        <dsp:cNvSpPr/>
      </dsp:nvSpPr>
      <dsp:spPr>
        <a:xfrm>
          <a:off x="-5139432" y="-773207"/>
          <a:ext cx="6010416" cy="6010416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93848-F2FC-4E22-BCCD-036D8A6DB37A}">
      <dsp:nvSpPr>
        <dsp:cNvPr id="0" name=""/>
        <dsp:cNvSpPr/>
      </dsp:nvSpPr>
      <dsp:spPr>
        <a:xfrm>
          <a:off x="588919" y="520797"/>
          <a:ext cx="7561255" cy="558178"/>
        </a:xfrm>
        <a:prstGeom prst="rect">
          <a:avLst/>
        </a:prstGeom>
        <a:solidFill>
          <a:srgbClr val="82F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/>
              </a:solidFill>
              <a:latin typeface="Georgia" pitchFamily="18" charset="0"/>
            </a:rPr>
            <a:t>Тематическое планирование работы  для четырех возрастных групп  и описание итоговых мероприятий;</a:t>
          </a:r>
        </a:p>
      </dsp:txBody>
      <dsp:txXfrm>
        <a:off x="588919" y="520797"/>
        <a:ext cx="7561255" cy="558178"/>
      </dsp:txXfrm>
    </dsp:sp>
    <dsp:sp modelId="{34EF59C0-FA1D-4788-89A0-DB4D5F11AF6B}">
      <dsp:nvSpPr>
        <dsp:cNvPr id="0" name=""/>
        <dsp:cNvSpPr/>
      </dsp:nvSpPr>
      <dsp:spPr>
        <a:xfrm>
          <a:off x="-19905" y="372000"/>
          <a:ext cx="697723" cy="6977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7B4B-A1FA-4A03-B717-BE1B5D1B4108}">
      <dsp:nvSpPr>
        <dsp:cNvPr id="0" name=""/>
        <dsp:cNvSpPr/>
      </dsp:nvSpPr>
      <dsp:spPr>
        <a:xfrm>
          <a:off x="797397" y="1339198"/>
          <a:ext cx="7346260" cy="558178"/>
        </a:xfrm>
        <a:prstGeom prst="rect">
          <a:avLst/>
        </a:prstGeom>
        <a:solidFill>
          <a:srgbClr val="E88E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/>
              </a:solidFill>
              <a:latin typeface="Georgia" pitchFamily="18" charset="0"/>
            </a:rPr>
            <a:t>Еженедельные задания учителя-логопеда воспитателю для всех возрастных групп 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97397" y="1339198"/>
        <a:ext cx="7346260" cy="558178"/>
      </dsp:txXfrm>
    </dsp:sp>
    <dsp:sp modelId="{E1904C3F-F811-440A-A11E-BD8C4D7552CB}">
      <dsp:nvSpPr>
        <dsp:cNvPr id="0" name=""/>
        <dsp:cNvSpPr/>
      </dsp:nvSpPr>
      <dsp:spPr>
        <a:xfrm>
          <a:off x="279157" y="1264797"/>
          <a:ext cx="697723" cy="6977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B2FD5-82B7-4C66-871B-E17F6090CD2F}">
      <dsp:nvSpPr>
        <dsp:cNvPr id="0" name=""/>
        <dsp:cNvSpPr/>
      </dsp:nvSpPr>
      <dsp:spPr>
        <a:xfrm>
          <a:off x="764502" y="2232000"/>
          <a:ext cx="7298191" cy="55817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/>
              </a:solidFill>
              <a:latin typeface="Georgia" pitchFamily="18" charset="0"/>
            </a:rPr>
            <a:t>Сетки подгрупповых занятий  учителя-логопеда;</a:t>
          </a:r>
        </a:p>
      </dsp:txBody>
      <dsp:txXfrm>
        <a:off x="764502" y="2232000"/>
        <a:ext cx="7298191" cy="558178"/>
      </dsp:txXfrm>
    </dsp:sp>
    <dsp:sp modelId="{88D35D9F-63A3-434B-A78A-F4A0227D43AF}">
      <dsp:nvSpPr>
        <dsp:cNvPr id="0" name=""/>
        <dsp:cNvSpPr/>
      </dsp:nvSpPr>
      <dsp:spPr>
        <a:xfrm>
          <a:off x="204754" y="2083196"/>
          <a:ext cx="697723" cy="6977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3A2B4-D0F9-49B6-BD57-37C4D748B376}">
      <dsp:nvSpPr>
        <dsp:cNvPr id="0" name=""/>
        <dsp:cNvSpPr/>
      </dsp:nvSpPr>
      <dsp:spPr>
        <a:xfrm>
          <a:off x="431957" y="3095999"/>
          <a:ext cx="7716438" cy="55817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/>
              </a:solidFill>
              <a:latin typeface="Georgia" pitchFamily="18" charset="0"/>
            </a:rPr>
            <a:t>Планирование работы по развитию  общих речевых навыков;</a:t>
          </a:r>
        </a:p>
      </dsp:txBody>
      <dsp:txXfrm>
        <a:off x="431957" y="3095999"/>
        <a:ext cx="7716438" cy="558178"/>
      </dsp:txXfrm>
    </dsp:sp>
    <dsp:sp modelId="{A6C97A8F-F397-4952-A0BA-D1B93FCB3819}">
      <dsp:nvSpPr>
        <dsp:cNvPr id="0" name=""/>
        <dsp:cNvSpPr/>
      </dsp:nvSpPr>
      <dsp:spPr>
        <a:xfrm>
          <a:off x="55955" y="2976000"/>
          <a:ext cx="697723" cy="6977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FC014-8F91-4A3A-ABAD-467B4B82A56E}">
      <dsp:nvSpPr>
        <dsp:cNvPr id="0" name=""/>
        <dsp:cNvSpPr/>
      </dsp:nvSpPr>
      <dsp:spPr>
        <a:xfrm>
          <a:off x="373574" y="3905307"/>
          <a:ext cx="7817345" cy="55869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/>
              </a:solidFill>
              <a:latin typeface="Georgia" pitchFamily="18" charset="0"/>
            </a:rPr>
            <a:t>Обширный дидактический материал   по всем лексическим  темам.</a:t>
          </a:r>
        </a:p>
      </dsp:txBody>
      <dsp:txXfrm>
        <a:off x="373574" y="3905307"/>
        <a:ext cx="7817345" cy="558692"/>
      </dsp:txXfrm>
    </dsp:sp>
    <dsp:sp modelId="{E91DE5A9-6D43-48C8-85F0-685499269B53}">
      <dsp:nvSpPr>
        <dsp:cNvPr id="0" name=""/>
        <dsp:cNvSpPr/>
      </dsp:nvSpPr>
      <dsp:spPr>
        <a:xfrm>
          <a:off x="-19905" y="3766276"/>
          <a:ext cx="697723" cy="6977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A0CE75D6-682E-4AEF-975B-C0430975F9AA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59CCF149-34E7-405C-9618-655A7A7FD6B1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610C86B0-2D53-44AA-BA2A-6A92D9A361FA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32E70F42-C4EC-478F-9D78-2A606F791203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"/>
          <p:cNvGrpSpPr/>
          <p:nvPr/>
        </p:nvGrpSpPr>
        <p:grpSpPr>
          <a:xfrm>
            <a:off x="503640" y="838356"/>
            <a:ext cx="8136720" cy="4752000"/>
            <a:chOff x="539640" y="692640"/>
            <a:chExt cx="8136720" cy="4752000"/>
          </a:xfrm>
        </p:grpSpPr>
        <p:sp>
          <p:nvSpPr>
            <p:cNvPr id="169" name="CustomShape 2"/>
            <p:cNvSpPr/>
            <p:nvPr/>
          </p:nvSpPr>
          <p:spPr>
            <a:xfrm>
              <a:off x="539640" y="692640"/>
              <a:ext cx="8136720" cy="4752000"/>
            </a:xfrm>
            <a:prstGeom prst="roundRect">
              <a:avLst>
                <a:gd name="adj" fmla="val 10000"/>
              </a:avLst>
            </a:prstGeom>
            <a:solidFill>
              <a:srgbClr val="A3FBC7"/>
            </a:solidFill>
            <a:ln>
              <a:solidFill>
                <a:srgbClr val="B5DCDE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CustomShape 3"/>
            <p:cNvSpPr/>
            <p:nvPr/>
          </p:nvSpPr>
          <p:spPr>
            <a:xfrm>
              <a:off x="2240640" y="2184400"/>
              <a:ext cx="6327000" cy="3118400"/>
            </a:xfrm>
            <a:prstGeom prst="rect">
              <a:avLst/>
            </a:prstGeom>
            <a:solidFill>
              <a:srgbClr val="A3FBC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0840" tIns="60840" rIns="6084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endParaRPr lang="ru-RU" sz="2400" b="0" strike="noStrike" spc="-1" dirty="0">
                <a:latin typeface="Arial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25550" y="2410963"/>
            <a:ext cx="6692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детей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нарушениями речи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3800" y="838356"/>
            <a:ext cx="699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</a:rPr>
              <a:t>Муниципальное дошкольное образовательное учреждение № 21 «Ласточка» Ярославского муниципального района</a:t>
            </a:r>
            <a:endParaRPr lang="ru-RU" b="1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730080" y="3213000"/>
            <a:ext cx="2071440" cy="19796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50" b="1" strike="noStrike" spc="-1">
                <a:solidFill>
                  <a:srgbClr val="000000"/>
                </a:solidFill>
                <a:latin typeface="Georgia"/>
              </a:rPr>
              <a:t>МУЗЫКАЛЬНЫЙ РУКОВОДИТЕЛЬ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2435040" y="4776480"/>
            <a:ext cx="2071440" cy="180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Georgia"/>
              </a:rPr>
              <a:t>ИНСТРУКТОР ПО ФК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5625360" y="692640"/>
            <a:ext cx="2218680" cy="197964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Georgia"/>
              </a:rPr>
              <a:t>ПЕДАГОГ-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Georgia"/>
              </a:rPr>
              <a:t>ПСИХОЛОГ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741240" y="1052640"/>
            <a:ext cx="2196720" cy="1979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Georgia"/>
              </a:rPr>
              <a:t>ВОСПИТАТЕЛИ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3204000" y="332640"/>
            <a:ext cx="2071440" cy="1979640"/>
          </a:xfrm>
          <a:prstGeom prst="ellipse">
            <a:avLst/>
          </a:prstGeom>
          <a:solidFill>
            <a:srgbClr val="66FFCC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Georgia"/>
              </a:rPr>
              <a:t>УЧИТЕЛЬ-ЛОГОПЕД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41" name="CustomShape 6"/>
          <p:cNvSpPr/>
          <p:nvPr/>
        </p:nvSpPr>
        <p:spPr>
          <a:xfrm>
            <a:off x="3331080" y="2505240"/>
            <a:ext cx="2325960" cy="1955160"/>
          </a:xfrm>
          <a:prstGeom prst="ellipse">
            <a:avLst/>
          </a:prstGeom>
          <a:blipFill rotWithShape="0">
            <a:blip r:embed="rId2"/>
            <a:stretch/>
          </a:blipFill>
          <a:ln w="63500" cap="rnd">
            <a:solidFill>
              <a:srgbClr val="00B0F0"/>
            </a:solidFill>
            <a:round/>
          </a:ln>
          <a:effectLst>
            <a:outerShdw blurRad="381000" dist="29196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7"/>
          <p:cNvSpPr/>
          <p:nvPr/>
        </p:nvSpPr>
        <p:spPr>
          <a:xfrm>
            <a:off x="6193440" y="2800800"/>
            <a:ext cx="2218680" cy="197964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Georgia"/>
              </a:rPr>
              <a:t>РОДИТЕЛИ </a:t>
            </a:r>
            <a:r>
              <a:rPr lang="ru-RU" sz="1000" b="1" strike="noStrike" spc="-1">
                <a:solidFill>
                  <a:srgbClr val="000000"/>
                </a:solidFill>
                <a:latin typeface="Georgia"/>
              </a:rPr>
              <a:t>(ЗАКОННЫЕ ПРЕДСТАВИТЕЛИ)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43" name="CustomShape 8"/>
          <p:cNvSpPr/>
          <p:nvPr/>
        </p:nvSpPr>
        <p:spPr>
          <a:xfrm>
            <a:off x="5059080" y="4596840"/>
            <a:ext cx="2196720" cy="1979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Georgia"/>
              </a:rPr>
              <a:t>Медицинские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Georgia"/>
              </a:rPr>
              <a:t>работники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7200" y="981000"/>
            <a:ext cx="4038120" cy="51447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FF0000"/>
                </a:solidFill>
                <a:latin typeface="Arial"/>
              </a:rPr>
              <a:t>Речевое развитие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45" name="TextShape 2"/>
          <p:cNvSpPr txBox="1"/>
          <p:nvPr/>
        </p:nvSpPr>
        <p:spPr>
          <a:xfrm>
            <a:off x="4697280" y="836640"/>
            <a:ext cx="4038120" cy="5148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FF0000"/>
                </a:solidFill>
                <a:latin typeface="Arial"/>
              </a:rPr>
              <a:t>Познавательное развитие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6" name="Picture 3"/>
          <p:cNvPicPr/>
          <p:nvPr/>
        </p:nvPicPr>
        <p:blipFill>
          <a:blip r:embed="rId2"/>
          <a:stretch/>
        </p:blipFill>
        <p:spPr>
          <a:xfrm>
            <a:off x="1000080" y="1752480"/>
            <a:ext cx="2952360" cy="864720"/>
          </a:xfrm>
          <a:prstGeom prst="rect">
            <a:avLst/>
          </a:prstGeom>
          <a:ln w="9525">
            <a:noFill/>
          </a:ln>
        </p:spPr>
      </p:pic>
      <p:grpSp>
        <p:nvGrpSpPr>
          <p:cNvPr id="247" name="Group 3"/>
          <p:cNvGrpSpPr/>
          <p:nvPr/>
        </p:nvGrpSpPr>
        <p:grpSpPr>
          <a:xfrm>
            <a:off x="784080" y="3249720"/>
            <a:ext cx="5122800" cy="1680840"/>
            <a:chOff x="784080" y="3249720"/>
            <a:chExt cx="5122800" cy="1680840"/>
          </a:xfrm>
        </p:grpSpPr>
        <p:sp>
          <p:nvSpPr>
            <p:cNvPr id="248" name="CustomShape 4"/>
            <p:cNvSpPr/>
            <p:nvPr/>
          </p:nvSpPr>
          <p:spPr>
            <a:xfrm>
              <a:off x="784080" y="3249720"/>
              <a:ext cx="3384360" cy="1012320"/>
            </a:xfrm>
            <a:prstGeom prst="flowChartAlternateProcess">
              <a:avLst/>
            </a:prstGeom>
            <a:solidFill>
              <a:srgbClr val="FFFF99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49" name="CustomShape 5"/>
            <p:cNvSpPr/>
            <p:nvPr/>
          </p:nvSpPr>
          <p:spPr>
            <a:xfrm>
              <a:off x="3149640" y="4016520"/>
              <a:ext cx="2757240" cy="91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3280" tIns="53280" rIns="53280" bIns="532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endParaRPr lang="ru-RU" sz="1800" b="0" strike="noStrike" spc="-1">
                <a:latin typeface="Arial"/>
              </a:endParaRPr>
            </a:p>
          </p:txBody>
        </p:sp>
      </p:grpSp>
      <p:sp>
        <p:nvSpPr>
          <p:cNvPr id="250" name="CustomShape 6"/>
          <p:cNvSpPr/>
          <p:nvPr/>
        </p:nvSpPr>
        <p:spPr>
          <a:xfrm>
            <a:off x="900000" y="2492280"/>
            <a:ext cx="3311280" cy="1307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7030A0"/>
                </a:solidFill>
                <a:latin typeface="Arial"/>
              </a:rPr>
              <a:t>руководит учитель-логопед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51" name="Picture 4"/>
          <p:cNvPicPr/>
          <p:nvPr/>
        </p:nvPicPr>
        <p:blipFill>
          <a:blip r:embed="rId3"/>
          <a:stretch/>
        </p:blipFill>
        <p:spPr>
          <a:xfrm>
            <a:off x="839880" y="4667400"/>
            <a:ext cx="3312720" cy="1456920"/>
          </a:xfrm>
          <a:prstGeom prst="rect">
            <a:avLst/>
          </a:prstGeom>
          <a:ln w="9525">
            <a:noFill/>
          </a:ln>
        </p:spPr>
      </p:pic>
      <p:sp>
        <p:nvSpPr>
          <p:cNvPr id="252" name="CustomShape 7"/>
          <p:cNvSpPr/>
          <p:nvPr/>
        </p:nvSpPr>
        <p:spPr>
          <a:xfrm>
            <a:off x="1095480" y="3321900"/>
            <a:ext cx="2950920" cy="243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</a:rPr>
              <a:t>другие специалисты подключаются к работе и планируют образовательную деятельность в соответствии с рекомендациями учителя-логопеда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53" name="Picture 5"/>
          <p:cNvPicPr/>
          <p:nvPr/>
        </p:nvPicPr>
        <p:blipFill>
          <a:blip r:embed="rId4"/>
          <a:stretch/>
        </p:blipFill>
        <p:spPr>
          <a:xfrm>
            <a:off x="5240160" y="1903320"/>
            <a:ext cx="2881080" cy="713880"/>
          </a:xfrm>
          <a:prstGeom prst="rect">
            <a:avLst/>
          </a:prstGeom>
          <a:ln w="9525">
            <a:noFill/>
          </a:ln>
        </p:spPr>
      </p:pic>
      <p:grpSp>
        <p:nvGrpSpPr>
          <p:cNvPr id="254" name="Group 8"/>
          <p:cNvGrpSpPr/>
          <p:nvPr/>
        </p:nvGrpSpPr>
        <p:grpSpPr>
          <a:xfrm>
            <a:off x="3344760" y="3179880"/>
            <a:ext cx="4811400" cy="1145880"/>
            <a:chOff x="3344760" y="3179880"/>
            <a:chExt cx="4811400" cy="1145880"/>
          </a:xfrm>
        </p:grpSpPr>
        <p:sp>
          <p:nvSpPr>
            <p:cNvPr id="255" name="CustomShape 9"/>
            <p:cNvSpPr/>
            <p:nvPr/>
          </p:nvSpPr>
          <p:spPr>
            <a:xfrm>
              <a:off x="4859280" y="3179880"/>
              <a:ext cx="3296880" cy="1012320"/>
            </a:xfrm>
            <a:prstGeom prst="flowChartAlternateProcess">
              <a:avLst/>
            </a:prstGeom>
            <a:solidFill>
              <a:srgbClr val="FFFF99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7030A0"/>
                  </a:solidFill>
                  <a:latin typeface="Arial"/>
                </a:rPr>
                <a:t>руководит педагог-психолог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6" name="CustomShape 10"/>
            <p:cNvSpPr/>
            <p:nvPr/>
          </p:nvSpPr>
          <p:spPr>
            <a:xfrm>
              <a:off x="3344760" y="3413160"/>
              <a:ext cx="2757240" cy="91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3280" tIns="53280" rIns="53280" bIns="5328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endParaRPr lang="ru-RU" sz="1800" b="0" strike="noStrike" spc="-1">
                <a:latin typeface="Arial"/>
              </a:endParaRPr>
            </a:p>
          </p:txBody>
        </p:sp>
      </p:grpSp>
      <p:pic>
        <p:nvPicPr>
          <p:cNvPr id="257" name="Picture 7"/>
          <p:cNvPicPr/>
          <p:nvPr/>
        </p:nvPicPr>
        <p:blipFill>
          <a:blip r:embed="rId3"/>
          <a:stretch/>
        </p:blipFill>
        <p:spPr>
          <a:xfrm>
            <a:off x="4981680" y="4678200"/>
            <a:ext cx="3269880" cy="1383840"/>
          </a:xfrm>
          <a:prstGeom prst="rect">
            <a:avLst/>
          </a:prstGeom>
          <a:ln w="9525">
            <a:noFill/>
          </a:ln>
        </p:spPr>
      </p:pic>
      <p:sp>
        <p:nvSpPr>
          <p:cNvPr id="258" name="CustomShape 11"/>
          <p:cNvSpPr/>
          <p:nvPr/>
        </p:nvSpPr>
        <p:spPr>
          <a:xfrm>
            <a:off x="4981680" y="4678200"/>
            <a:ext cx="3079440" cy="10638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участвуют воспитатели, педагог-психолог, учитель-логопед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68360" y="549360"/>
            <a:ext cx="4038120" cy="3526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Symbol" charset="2"/>
              <a:buChar char=""/>
            </a:pPr>
            <a:r>
              <a:rPr lang="ru-RU" sz="1800" b="1" strike="noStrike" spc="-1">
                <a:solidFill>
                  <a:srgbClr val="FF0000"/>
                </a:solidFill>
                <a:latin typeface="Georgia"/>
              </a:rPr>
              <a:t>Социально-коммуникативное развитие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4572000" y="476280"/>
            <a:ext cx="4038120" cy="35287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Symbol" charset="2"/>
              <a:buChar char=""/>
            </a:pPr>
            <a:r>
              <a:rPr lang="ru-RU" sz="2000" b="1" strike="noStrike" spc="-1">
                <a:solidFill>
                  <a:srgbClr val="FF0000"/>
                </a:solidFill>
                <a:latin typeface="Georgia"/>
              </a:rPr>
              <a:t>Художественно-эстетическое развитие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Picture 2"/>
          <p:cNvPicPr/>
          <p:nvPr/>
        </p:nvPicPr>
        <p:blipFill>
          <a:blip r:embed="rId2"/>
          <a:stretch/>
        </p:blipFill>
        <p:spPr>
          <a:xfrm>
            <a:off x="971640" y="1251000"/>
            <a:ext cx="2736360" cy="790200"/>
          </a:xfrm>
          <a:prstGeom prst="rect">
            <a:avLst/>
          </a:prstGeom>
          <a:ln w="9525">
            <a:noFill/>
          </a:ln>
        </p:spPr>
      </p:pic>
      <p:pic>
        <p:nvPicPr>
          <p:cNvPr id="262" name="Picture 7"/>
          <p:cNvPicPr/>
          <p:nvPr/>
        </p:nvPicPr>
        <p:blipFill>
          <a:blip r:embed="rId3"/>
          <a:stretch/>
        </p:blipFill>
        <p:spPr>
          <a:xfrm>
            <a:off x="5102280" y="1160640"/>
            <a:ext cx="2517480" cy="971280"/>
          </a:xfrm>
          <a:prstGeom prst="rect">
            <a:avLst/>
          </a:prstGeom>
          <a:ln w="9525">
            <a:noFill/>
          </a:ln>
        </p:spPr>
      </p:pic>
      <p:sp>
        <p:nvSpPr>
          <p:cNvPr id="263" name="CustomShape 3"/>
          <p:cNvSpPr/>
          <p:nvPr/>
        </p:nvSpPr>
        <p:spPr>
          <a:xfrm>
            <a:off x="944640" y="2182680"/>
            <a:ext cx="2641320" cy="9140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Georgia"/>
              </a:rPr>
              <a:t>Воспитатели, учитель-логопед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963720" y="3397320"/>
            <a:ext cx="2641320" cy="914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C2EF"/>
              </a:gs>
              <a:gs pos="100000">
                <a:srgbClr val="E8E8F9"/>
              </a:gs>
            </a:gsLst>
            <a:lin ang="16200000"/>
          </a:gradFill>
          <a:ln>
            <a:solidFill>
              <a:srgbClr val="2F2F98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Georgia"/>
              </a:rPr>
              <a:t>Специалисты, родители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5102280" y="2425680"/>
            <a:ext cx="2925360" cy="119988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Georgia"/>
              </a:rPr>
              <a:t>Музыкальный руководитель, воспитатель, учитель-логопед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66" name="Picture 10"/>
          <p:cNvPicPr/>
          <p:nvPr/>
        </p:nvPicPr>
        <p:blipFill>
          <a:blip r:embed="rId4"/>
          <a:stretch/>
        </p:blipFill>
        <p:spPr>
          <a:xfrm>
            <a:off x="750960" y="4402080"/>
            <a:ext cx="3744720" cy="639360"/>
          </a:xfrm>
          <a:prstGeom prst="rect">
            <a:avLst/>
          </a:prstGeom>
          <a:ln w="9525">
            <a:noFill/>
          </a:ln>
        </p:spPr>
      </p:pic>
      <p:pic>
        <p:nvPicPr>
          <p:cNvPr id="267" name="Picture 11"/>
          <p:cNvPicPr/>
          <p:nvPr/>
        </p:nvPicPr>
        <p:blipFill>
          <a:blip r:embed="rId5"/>
          <a:stretch/>
        </p:blipFill>
        <p:spPr>
          <a:xfrm>
            <a:off x="5281560" y="4332240"/>
            <a:ext cx="2160360" cy="785520"/>
          </a:xfrm>
          <a:prstGeom prst="rect">
            <a:avLst/>
          </a:prstGeom>
          <a:ln w="9525">
            <a:noFill/>
          </a:ln>
        </p:spPr>
      </p:pic>
      <p:sp>
        <p:nvSpPr>
          <p:cNvPr id="268" name="CustomShape 6"/>
          <p:cNvSpPr/>
          <p:nvPr/>
        </p:nvSpPr>
        <p:spPr>
          <a:xfrm>
            <a:off x="927000" y="5300640"/>
            <a:ext cx="2545920" cy="9140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Georgia"/>
              </a:rPr>
              <a:t>Инструктор по ФК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9" name="CustomShape 7"/>
          <p:cNvSpPr/>
          <p:nvPr/>
        </p:nvSpPr>
        <p:spPr>
          <a:xfrm>
            <a:off x="5072040" y="5300640"/>
            <a:ext cx="2547720" cy="914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C2EF"/>
              </a:gs>
              <a:gs pos="100000">
                <a:srgbClr val="E8E8F9"/>
              </a:gs>
            </a:gsLst>
            <a:lin ang="16200000"/>
          </a:gradFill>
          <a:ln>
            <a:solidFill>
              <a:srgbClr val="2F2F98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Педагоги, родители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200" b="1" strike="noStrike" spc="-1">
                <a:solidFill>
                  <a:srgbClr val="FF0000"/>
                </a:solidFill>
                <a:latin typeface="Georgia"/>
              </a:rPr>
              <a:t>        </a:t>
            </a:r>
            <a:r>
              <a:rPr lang="ru-RU" sz="2800" b="1" strike="noStrike" spc="-1">
                <a:solidFill>
                  <a:srgbClr val="FF0000"/>
                </a:solidFill>
                <a:latin typeface="Georgia"/>
              </a:rPr>
              <a:t>ПОСОБИЯ И ИНСТРУМЕНТЫ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262193882"/>
              </p:ext>
            </p:extLst>
          </p:nvPr>
        </p:nvGraphicFramePr>
        <p:xfrm>
          <a:off x="395640" y="1484640"/>
          <a:ext cx="8229240" cy="44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1" name="Picture 5"/>
          <p:cNvPicPr/>
          <p:nvPr/>
        </p:nvPicPr>
        <p:blipFill>
          <a:blip r:embed="rId7"/>
          <a:stretch/>
        </p:blipFill>
        <p:spPr>
          <a:xfrm>
            <a:off x="468360" y="476280"/>
            <a:ext cx="896400" cy="10854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539640" y="836640"/>
            <a:ext cx="2015640" cy="1296720"/>
          </a:xfrm>
          <a:prstGeom prst="wedgeRectCallout">
            <a:avLst>
              <a:gd name="adj1" fmla="val 93035"/>
              <a:gd name="adj2" fmla="val 32108"/>
            </a:avLst>
          </a:prstGeom>
          <a:solidFill>
            <a:srgbClr val="E88ECA"/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7030A0"/>
                </a:solidFill>
                <a:latin typeface="Georgia"/>
              </a:rPr>
              <a:t>Составление перспективного планирования 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73" name="Picture 2"/>
          <p:cNvPicPr/>
          <p:nvPr/>
        </p:nvPicPr>
        <p:blipFill>
          <a:blip r:embed="rId2"/>
          <a:stretch/>
        </p:blipFill>
        <p:spPr>
          <a:xfrm>
            <a:off x="549360" y="2781360"/>
            <a:ext cx="2914200" cy="1321920"/>
          </a:xfrm>
          <a:prstGeom prst="rect">
            <a:avLst/>
          </a:prstGeom>
          <a:ln w="9525">
            <a:noFill/>
          </a:ln>
        </p:spPr>
      </p:pic>
      <p:pic>
        <p:nvPicPr>
          <p:cNvPr id="274" name="Picture 3"/>
          <p:cNvPicPr/>
          <p:nvPr/>
        </p:nvPicPr>
        <p:blipFill>
          <a:blip r:embed="rId2"/>
          <a:stretch/>
        </p:blipFill>
        <p:spPr>
          <a:xfrm>
            <a:off x="487440" y="4722840"/>
            <a:ext cx="2914200" cy="1390320"/>
          </a:xfrm>
          <a:prstGeom prst="rect">
            <a:avLst/>
          </a:prstGeom>
          <a:ln w="9525">
            <a:noFill/>
          </a:ln>
        </p:spPr>
      </p:pic>
      <p:sp>
        <p:nvSpPr>
          <p:cNvPr id="275" name="CustomShape 2"/>
          <p:cNvSpPr/>
          <p:nvPr/>
        </p:nvSpPr>
        <p:spPr>
          <a:xfrm>
            <a:off x="6621480" y="836640"/>
            <a:ext cx="2015640" cy="1296720"/>
          </a:xfrm>
          <a:prstGeom prst="wedgeRectCallout">
            <a:avLst>
              <a:gd name="adj1" fmla="val -94853"/>
              <a:gd name="adj2" fmla="val 28748"/>
            </a:avLst>
          </a:prstGeom>
          <a:solidFill>
            <a:srgbClr val="82F498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7030A0"/>
                </a:solidFill>
                <a:latin typeface="Georgia"/>
              </a:rPr>
              <a:t>Формы, методы и приемы коррекционно-развивающей работы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76" name="Picture 6"/>
          <p:cNvPicPr/>
          <p:nvPr/>
        </p:nvPicPr>
        <p:blipFill>
          <a:blip r:embed="rId3"/>
          <a:stretch/>
        </p:blipFill>
        <p:spPr>
          <a:xfrm>
            <a:off x="5692680" y="2781360"/>
            <a:ext cx="2950920" cy="1321920"/>
          </a:xfrm>
          <a:prstGeom prst="rect">
            <a:avLst/>
          </a:prstGeom>
          <a:ln w="9525">
            <a:noFill/>
          </a:ln>
        </p:spPr>
      </p:pic>
      <p:pic>
        <p:nvPicPr>
          <p:cNvPr id="277" name="Picture 7"/>
          <p:cNvPicPr/>
          <p:nvPr/>
        </p:nvPicPr>
        <p:blipFill>
          <a:blip r:embed="rId3"/>
          <a:stretch/>
        </p:blipFill>
        <p:spPr>
          <a:xfrm>
            <a:off x="5692680" y="4757760"/>
            <a:ext cx="2950920" cy="1321920"/>
          </a:xfrm>
          <a:prstGeom prst="rect">
            <a:avLst/>
          </a:prstGeom>
          <a:ln w="9525">
            <a:noFill/>
          </a:ln>
        </p:spPr>
      </p:pic>
      <p:sp>
        <p:nvSpPr>
          <p:cNvPr id="278" name="CustomShape 3"/>
          <p:cNvSpPr/>
          <p:nvPr/>
        </p:nvSpPr>
        <p:spPr>
          <a:xfrm>
            <a:off x="2843280" y="1844640"/>
            <a:ext cx="3528720" cy="3887280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48123"/>
            </a:avLst>
          </a:prstGeom>
          <a:solidFill>
            <a:srgbClr val="FFFF00"/>
          </a:solidFill>
          <a:ln>
            <a:solidFill>
              <a:srgbClr val="B5DCDE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0000"/>
                </a:solidFill>
                <a:latin typeface="Arial"/>
              </a:rPr>
              <a:t>Взаимодействие учителя-логопеда с воспитателями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515880" y="2421000"/>
            <a:ext cx="2039400" cy="1581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7030A0"/>
                </a:solidFill>
                <a:latin typeface="Georgia"/>
              </a:rPr>
              <a:t>Развивающая предметно- пространственная среда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0" name="CustomShape 5"/>
          <p:cNvSpPr/>
          <p:nvPr/>
        </p:nvSpPr>
        <p:spPr>
          <a:xfrm>
            <a:off x="6516720" y="2781360"/>
            <a:ext cx="2126880" cy="11559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7030A0"/>
                </a:solidFill>
                <a:latin typeface="Georgia"/>
              </a:rPr>
              <a:t>Взаимопосещение и участие в интегрированной образовательной деятельности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1" name="CustomShape 6"/>
          <p:cNvSpPr/>
          <p:nvPr/>
        </p:nvSpPr>
        <p:spPr>
          <a:xfrm>
            <a:off x="515880" y="4757760"/>
            <a:ext cx="2039400" cy="136908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7030A0"/>
                </a:solidFill>
                <a:latin typeface="Georgia"/>
              </a:rPr>
              <a:t>Совместное осуществление образовательной деятельности в ходе режимных моментов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2" name="CustomShape 7"/>
          <p:cNvSpPr/>
          <p:nvPr/>
        </p:nvSpPr>
        <p:spPr>
          <a:xfrm>
            <a:off x="6610320" y="4797360"/>
            <a:ext cx="2015640" cy="1307160"/>
          </a:xfrm>
          <a:prstGeom prst="rect">
            <a:avLst/>
          </a:prstGeom>
          <a:solidFill>
            <a:srgbClr val="A3FBC7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7030A0"/>
                </a:solidFill>
                <a:latin typeface="Georgia"/>
              </a:rPr>
              <a:t>Еженедельные задания учителя-логопеда воспитателям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0000"/>
                </a:solidFill>
                <a:latin typeface="Georgia"/>
              </a:rPr>
              <a:t>                       </a:t>
            </a:r>
            <a:r>
              <a:t/>
            </a:r>
            <a:br/>
            <a:r>
              <a:rPr lang="ru-RU" sz="2600" b="1" strike="noStrike" spc="-1">
                <a:solidFill>
                  <a:srgbClr val="FF0000"/>
                </a:solidFill>
                <a:latin typeface="Georgia"/>
              </a:rPr>
              <a:t>                        Взаимодействие с семьями              воспитанников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2987640" y="1581120"/>
            <a:ext cx="5400360" cy="91404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A3FBC7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Georgia"/>
              </a:rPr>
              <a:t>методических рекомендаций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85" name="Picture 2"/>
          <p:cNvPicPr/>
          <p:nvPr/>
        </p:nvPicPr>
        <p:blipFill>
          <a:blip r:embed="rId2"/>
          <a:stretch/>
        </p:blipFill>
        <p:spPr>
          <a:xfrm>
            <a:off x="672840" y="3030840"/>
            <a:ext cx="2095200" cy="3238200"/>
          </a:xfrm>
          <a:prstGeom prst="rect">
            <a:avLst/>
          </a:prstGeom>
          <a:ln w="0"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86" name="CustomShape 3"/>
          <p:cNvSpPr/>
          <p:nvPr/>
        </p:nvSpPr>
        <p:spPr>
          <a:xfrm>
            <a:off x="467640" y="548640"/>
            <a:ext cx="2209320" cy="2066400"/>
          </a:xfrm>
          <a:prstGeom prst="roundRect">
            <a:avLst>
              <a:gd name="adj" fmla="val 16667"/>
            </a:avLst>
          </a:prstGeom>
          <a:blipFill rotWithShape="0">
            <a:blip r:embed="rId3"/>
            <a:stretch/>
          </a:blipFill>
          <a:ln w="0"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4"/>
          <p:cNvSpPr/>
          <p:nvPr/>
        </p:nvSpPr>
        <p:spPr>
          <a:xfrm flipH="1">
            <a:off x="3509280" y="3443400"/>
            <a:ext cx="4355640" cy="24127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Georgia"/>
              </a:rPr>
              <a:t>Рекомендации родителям по организации домашней работы с детьми необходимы для того, чтобы как можно скорее ликвидировать отставание детей как в речевом, так и</a:t>
            </a:r>
            <a:r>
              <a:rPr lang="ru-RU" sz="1800" b="1" strike="noStrike" spc="-1">
                <a:solidFill>
                  <a:srgbClr val="FF0000"/>
                </a:solidFill>
                <a:latin typeface="Georgia"/>
              </a:rPr>
              <a:t> в общем развитии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2800" b="1" strike="noStrike" spc="-1">
                <a:solidFill>
                  <a:srgbClr val="FF0000"/>
                </a:solidFill>
                <a:latin typeface="Verdana"/>
                <a:ea typeface="Verdana"/>
              </a:rPr>
              <a:t>Целевые ориентиры</a:t>
            </a:r>
            <a:r>
              <a:t/>
            </a:r>
            <a:br/>
            <a:r>
              <a:rPr lang="ru-RU" sz="1400" b="1" strike="noStrike" spc="-1">
                <a:solidFill>
                  <a:srgbClr val="FF0000"/>
                </a:solidFill>
                <a:latin typeface="Verdana"/>
                <a:ea typeface="Verdana"/>
              </a:rPr>
              <a:t>(на этапе завершения дошкольного образования)  </a:t>
            </a:r>
            <a:r>
              <a:t/>
            </a:r>
            <a:br/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515880" y="1459080"/>
            <a:ext cx="3874680" cy="2474640"/>
          </a:xfrm>
          <a:prstGeom prst="cloud">
            <a:avLst/>
          </a:prstGeom>
          <a:solidFill>
            <a:srgbClr val="92D050"/>
          </a:solidFill>
          <a:ln>
            <a:solidFill>
              <a:srgbClr val="2F2F98"/>
            </a:solidFill>
            <a:round/>
          </a:ln>
          <a:effectLst>
            <a:outerShdw blurRad="50800" dist="76320" dir="5400000" algn="ctr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600" b="1" strike="noStrike" spc="-1">
                <a:solidFill>
                  <a:srgbClr val="000000"/>
                </a:solidFill>
                <a:latin typeface="Verdana"/>
                <a:ea typeface="Verdana"/>
              </a:rPr>
              <a:t>Ребенок хорошо владеет устной речью</a:t>
            </a:r>
            <a:endParaRPr lang="ru-RU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600" b="1" strike="noStrike" spc="-1">
                <a:solidFill>
                  <a:srgbClr val="000000"/>
                </a:solidFill>
                <a:latin typeface="Verdana"/>
                <a:ea typeface="Verdana"/>
              </a:rPr>
              <a:t>Любознателен</a:t>
            </a:r>
            <a:endParaRPr lang="ru-RU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600" b="1" strike="noStrike" spc="-1">
                <a:solidFill>
                  <a:srgbClr val="000000"/>
                </a:solidFill>
                <a:latin typeface="Verdana"/>
                <a:ea typeface="Verdana"/>
              </a:rPr>
              <a:t>Способен к принятию собственных решений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4716360" y="1282680"/>
            <a:ext cx="3965040" cy="2665080"/>
          </a:xfrm>
          <a:prstGeom prst="cloud">
            <a:avLst/>
          </a:prstGeom>
          <a:gradFill rotWithShape="0">
            <a:gsLst>
              <a:gs pos="0">
                <a:srgbClr val="DEFCFF"/>
              </a:gs>
              <a:gs pos="100000">
                <a:srgbClr val="F2FCFF"/>
              </a:gs>
            </a:gsLst>
            <a:lin ang="16200000"/>
          </a:gradFill>
          <a:ln>
            <a:solidFill>
              <a:srgbClr val="B5DCDE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400" b="1" strike="noStrike" spc="-1">
                <a:solidFill>
                  <a:srgbClr val="000000"/>
                </a:solidFill>
                <a:latin typeface="Verdana"/>
                <a:ea typeface="Verdana"/>
              </a:rPr>
              <a:t>Инициативен,    самостоятелен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400" b="1" strike="noStrike" spc="-1">
                <a:solidFill>
                  <a:srgbClr val="000000"/>
                </a:solidFill>
                <a:latin typeface="Verdana"/>
                <a:ea typeface="Verdana"/>
              </a:rPr>
              <a:t>Активен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400" b="1" strike="noStrike" spc="-1">
                <a:solidFill>
                  <a:srgbClr val="000000"/>
                </a:solidFill>
                <a:latin typeface="Verdana"/>
                <a:ea typeface="Verdana"/>
              </a:rPr>
              <a:t>Способен адекватно проявлять свои чувства 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400" b="1" strike="noStrike" spc="-1">
                <a:solidFill>
                  <a:srgbClr val="000000"/>
                </a:solidFill>
                <a:latin typeface="Verdana"/>
                <a:ea typeface="Verdana"/>
              </a:rPr>
              <a:t>Обладает чувством собственного достоинства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1846440" y="3933720"/>
            <a:ext cx="4439880" cy="2474640"/>
          </a:xfrm>
          <a:prstGeom prst="cloud">
            <a:avLst/>
          </a:prstGeom>
          <a:solidFill>
            <a:srgbClr val="FFC000"/>
          </a:solidFill>
          <a:ln>
            <a:solidFill>
              <a:srgbClr val="2F2F98"/>
            </a:solidFill>
            <a:round/>
          </a:ln>
          <a:effectLst>
            <a:outerShdw blurRad="50800" dist="76320" dir="5400000" algn="ctr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600" b="1" strike="noStrike" spc="-1">
                <a:solidFill>
                  <a:srgbClr val="000000"/>
                </a:solidFill>
                <a:latin typeface="Verdana"/>
                <a:ea typeface="Verdana"/>
              </a:rPr>
              <a:t>Обладает развитым воображением</a:t>
            </a:r>
            <a:endParaRPr lang="ru-RU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600" b="1" strike="noStrike" spc="-1">
                <a:solidFill>
                  <a:srgbClr val="000000"/>
                </a:solidFill>
                <a:latin typeface="Verdana"/>
                <a:ea typeface="Verdana"/>
              </a:rPr>
              <a:t>Умеет подчиняться правилам и социальным нормам</a:t>
            </a:r>
            <a:endParaRPr lang="ru-RU" sz="16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600" b="1" strike="noStrike" spc="-1">
                <a:solidFill>
                  <a:srgbClr val="000000"/>
                </a:solidFill>
                <a:latin typeface="Verdana"/>
                <a:ea typeface="Verdana"/>
              </a:rPr>
              <a:t>Развиты крупная и мелкая моторика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2" descr="Картинки по запросу картинки разработана в соответствии с фгос до"/>
          <p:cNvPicPr/>
          <p:nvPr/>
        </p:nvPicPr>
        <p:blipFill>
          <a:blip r:embed="rId2"/>
          <a:stretch/>
        </p:blipFill>
        <p:spPr>
          <a:xfrm>
            <a:off x="395280" y="476280"/>
            <a:ext cx="8424360" cy="60480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"/>
          <p:cNvGrpSpPr/>
          <p:nvPr/>
        </p:nvGrpSpPr>
        <p:grpSpPr>
          <a:xfrm>
            <a:off x="539640" y="692640"/>
            <a:ext cx="8136720" cy="4752000"/>
            <a:chOff x="539640" y="692640"/>
            <a:chExt cx="8136720" cy="4752000"/>
          </a:xfrm>
        </p:grpSpPr>
        <p:sp>
          <p:nvSpPr>
            <p:cNvPr id="169" name="CustomShape 2"/>
            <p:cNvSpPr/>
            <p:nvPr/>
          </p:nvSpPr>
          <p:spPr>
            <a:xfrm>
              <a:off x="539640" y="692640"/>
              <a:ext cx="8136720" cy="4752000"/>
            </a:xfrm>
            <a:prstGeom prst="roundRect">
              <a:avLst>
                <a:gd name="adj" fmla="val 10000"/>
              </a:avLst>
            </a:prstGeom>
            <a:solidFill>
              <a:srgbClr val="A3FBC7"/>
            </a:solidFill>
            <a:ln>
              <a:solidFill>
                <a:srgbClr val="B5DCDE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CustomShape 3"/>
            <p:cNvSpPr/>
            <p:nvPr/>
          </p:nvSpPr>
          <p:spPr>
            <a:xfrm>
              <a:off x="2240640" y="836640"/>
              <a:ext cx="6327000" cy="4466160"/>
            </a:xfrm>
            <a:prstGeom prst="rect">
              <a:avLst/>
            </a:prstGeom>
            <a:solidFill>
              <a:srgbClr val="A3FBC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0840" tIns="60840" rIns="6084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ru-RU" sz="2400" b="1" strike="noStrike" spc="-1" dirty="0" smtClean="0">
                  <a:solidFill>
                    <a:srgbClr val="7030A0"/>
                  </a:solidFill>
                  <a:latin typeface="Georgia"/>
                  <a:ea typeface="Verdana"/>
                </a:rPr>
                <a:t>АООП для детей с ТНР разработана на основе «Комплексной образовательной программы </a:t>
              </a:r>
              <a:r>
                <a:rPr lang="ru-RU" sz="2400" b="1" strike="noStrike" spc="-1" dirty="0">
                  <a:solidFill>
                    <a:srgbClr val="7030A0"/>
                  </a:solidFill>
                  <a:latin typeface="Georgia"/>
                  <a:ea typeface="Verdana"/>
                </a:rPr>
                <a:t>дошкольного образования для детей с тяжелыми нарушениями речи (общим недоразвитием речи) с 3 до 7 лет» </a:t>
              </a:r>
              <a:r>
                <a:rPr lang="ru-RU" sz="2400" b="1" strike="noStrike" spc="-1" dirty="0" smtClean="0">
                  <a:solidFill>
                    <a:srgbClr val="7030A0"/>
                  </a:solidFill>
                  <a:latin typeface="Georgia"/>
                  <a:ea typeface="Verdana"/>
                </a:rPr>
                <a:t>Н.В. </a:t>
              </a:r>
              <a:r>
                <a:rPr lang="ru-RU" sz="2400" b="1" strike="noStrike" spc="-1" dirty="0" err="1" smtClean="0">
                  <a:solidFill>
                    <a:srgbClr val="7030A0"/>
                  </a:solidFill>
                  <a:latin typeface="Georgia"/>
                  <a:ea typeface="Verdana"/>
                </a:rPr>
                <a:t>Нищевой</a:t>
              </a:r>
              <a:endParaRPr lang="ru-RU" sz="2400" b="0" strike="noStrike" spc="-1" dirty="0">
                <a:latin typeface="Arial"/>
              </a:endParaRPr>
            </a:p>
          </p:txBody>
        </p:sp>
      </p:grpSp>
      <p:sp>
        <p:nvSpPr>
          <p:cNvPr id="6" name="CustomShape 2"/>
          <p:cNvSpPr/>
          <p:nvPr/>
        </p:nvSpPr>
        <p:spPr>
          <a:xfrm>
            <a:off x="830460" y="1143000"/>
            <a:ext cx="1410180" cy="24892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/>
          </a:blipFill>
          <a:ln w="0"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7635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23720" y="-18252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2400" b="1" strike="noStrike" spc="-1">
                <a:solidFill>
                  <a:srgbClr val="FF0000"/>
                </a:solidFill>
                <a:latin typeface="Georgia"/>
              </a:rPr>
              <a:t>Программа составлена в соответствии с: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3" name="Group 2"/>
          <p:cNvGrpSpPr/>
          <p:nvPr/>
        </p:nvGrpSpPr>
        <p:grpSpPr>
          <a:xfrm>
            <a:off x="866880" y="814320"/>
            <a:ext cx="7305480" cy="742680"/>
            <a:chOff x="866880" y="814320"/>
            <a:chExt cx="7305480" cy="742680"/>
          </a:xfrm>
        </p:grpSpPr>
        <p:sp>
          <p:nvSpPr>
            <p:cNvPr id="174" name="CustomShape 3"/>
            <p:cNvSpPr/>
            <p:nvPr/>
          </p:nvSpPr>
          <p:spPr>
            <a:xfrm>
              <a:off x="866880" y="814320"/>
              <a:ext cx="7305480" cy="7426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0"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7030A0"/>
                  </a:solidFill>
                  <a:latin typeface="Georgia"/>
                </a:rPr>
                <a:t>Законом Российской Федерации «Об образовании»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175" name="CustomShape 4"/>
            <p:cNvSpPr/>
            <p:nvPr/>
          </p:nvSpPr>
          <p:spPr>
            <a:xfrm>
              <a:off x="898560" y="851040"/>
              <a:ext cx="6614640" cy="66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6" name="CustomShape 5"/>
          <p:cNvSpPr/>
          <p:nvPr/>
        </p:nvSpPr>
        <p:spPr>
          <a:xfrm>
            <a:off x="833400" y="1736640"/>
            <a:ext cx="7273800" cy="7556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Georgia"/>
              </a:rPr>
              <a:t>Федеральным государственным образовательным стандартом дошкольного образования;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833400" y="2636280"/>
            <a:ext cx="7296840" cy="504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0"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Georgia"/>
              </a:rPr>
              <a:t>Конвенцией ООН о правах ребенка;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833400" y="3285000"/>
            <a:ext cx="7248240" cy="7916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0"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Georgia"/>
              </a:rPr>
              <a:t>Всемирной декларацией об обеспечивании выживания, защиты и развития детей;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9" name="CustomShape 8"/>
          <p:cNvSpPr/>
          <p:nvPr/>
        </p:nvSpPr>
        <p:spPr>
          <a:xfrm>
            <a:off x="833400" y="4221000"/>
            <a:ext cx="7273800" cy="50364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0"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Georgia"/>
              </a:rPr>
              <a:t>Декларацией прав ребенка;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80" name="CustomShape 9"/>
          <p:cNvSpPr/>
          <p:nvPr/>
        </p:nvSpPr>
        <p:spPr>
          <a:xfrm>
            <a:off x="4538520" y="-182520"/>
            <a:ext cx="304560" cy="304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10"/>
          <p:cNvSpPr/>
          <p:nvPr/>
        </p:nvSpPr>
        <p:spPr>
          <a:xfrm>
            <a:off x="4691160" y="-30240"/>
            <a:ext cx="304560" cy="304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11"/>
          <p:cNvSpPr/>
          <p:nvPr/>
        </p:nvSpPr>
        <p:spPr>
          <a:xfrm>
            <a:off x="866880" y="4941720"/>
            <a:ext cx="7240320" cy="5281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Georgia"/>
              </a:rPr>
              <a:t>Санитарно-эпидемиологическими требованиями;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83" name="CustomShape 12"/>
          <p:cNvSpPr/>
          <p:nvPr/>
        </p:nvSpPr>
        <p:spPr>
          <a:xfrm>
            <a:off x="898560" y="5732640"/>
            <a:ext cx="7183080" cy="5504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Georgia"/>
              </a:rPr>
              <a:t>Разработками отечественных ученых.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116598894"/>
              </p:ext>
            </p:extLst>
          </p:nvPr>
        </p:nvGraphicFramePr>
        <p:xfrm>
          <a:off x="302760" y="1340640"/>
          <a:ext cx="8229240" cy="488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" name="CustomShape 1"/>
          <p:cNvSpPr/>
          <p:nvPr/>
        </p:nvSpPr>
        <p:spPr>
          <a:xfrm>
            <a:off x="900000" y="620640"/>
            <a:ext cx="7632360" cy="456120"/>
          </a:xfrm>
          <a:prstGeom prst="rect">
            <a:avLst/>
          </a:prstGeom>
          <a:noFill/>
          <a:ln w="9525"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3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Georgia"/>
              </a:rPr>
              <a:t>ПРОГРАММА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395280" y="-93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083238176"/>
              </p:ext>
            </p:extLst>
          </p:nvPr>
        </p:nvGraphicFramePr>
        <p:xfrm>
          <a:off x="323640" y="908640"/>
          <a:ext cx="8352720" cy="50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"/>
          <p:cNvGrpSpPr/>
          <p:nvPr/>
        </p:nvGrpSpPr>
        <p:grpSpPr>
          <a:xfrm>
            <a:off x="1738440" y="620640"/>
            <a:ext cx="5755680" cy="5111640"/>
            <a:chOff x="1738440" y="620640"/>
            <a:chExt cx="5755680" cy="5111640"/>
          </a:xfrm>
        </p:grpSpPr>
        <p:sp>
          <p:nvSpPr>
            <p:cNvPr id="189" name="CustomShape 2"/>
            <p:cNvSpPr/>
            <p:nvPr/>
          </p:nvSpPr>
          <p:spPr>
            <a:xfrm>
              <a:off x="2651040" y="1349280"/>
              <a:ext cx="3946320" cy="3665160"/>
            </a:xfrm>
            <a:prstGeom prst="blockArc">
              <a:avLst>
                <a:gd name="adj1" fmla="val 10800000"/>
                <a:gd name="adj2" fmla="val 16200000"/>
                <a:gd name="adj3" fmla="val 4636"/>
              </a:avLst>
            </a:prstGeom>
            <a:solidFill>
              <a:srgbClr val="0070C0"/>
            </a:solidFill>
            <a:ln w="0"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0" name="CustomShape 3"/>
            <p:cNvSpPr/>
            <p:nvPr/>
          </p:nvSpPr>
          <p:spPr>
            <a:xfrm>
              <a:off x="2651040" y="1349280"/>
              <a:ext cx="3946320" cy="3665160"/>
            </a:xfrm>
            <a:prstGeom prst="blockArc">
              <a:avLst>
                <a:gd name="adj1" fmla="val 5400000"/>
                <a:gd name="adj2" fmla="val 10800000"/>
                <a:gd name="adj3" fmla="val 4636"/>
              </a:avLst>
            </a:prstGeom>
            <a:solidFill>
              <a:srgbClr val="0070C0"/>
            </a:solidFill>
            <a:ln w="0"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1" name="CustomShape 4"/>
            <p:cNvSpPr/>
            <p:nvPr/>
          </p:nvSpPr>
          <p:spPr>
            <a:xfrm>
              <a:off x="2651040" y="1349280"/>
              <a:ext cx="3946320" cy="3665160"/>
            </a:xfrm>
            <a:prstGeom prst="blockArc">
              <a:avLst>
                <a:gd name="adj1" fmla="val 0"/>
                <a:gd name="adj2" fmla="val 5400000"/>
                <a:gd name="adj3" fmla="val 4636"/>
              </a:avLst>
            </a:prstGeom>
            <a:solidFill>
              <a:srgbClr val="0070C0"/>
            </a:solidFill>
            <a:ln w="0"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2" name="CustomShape 5"/>
            <p:cNvSpPr/>
            <p:nvPr/>
          </p:nvSpPr>
          <p:spPr>
            <a:xfrm>
              <a:off x="2651040" y="1349280"/>
              <a:ext cx="3946320" cy="3665160"/>
            </a:xfrm>
            <a:prstGeom prst="blockArc">
              <a:avLst>
                <a:gd name="adj1" fmla="val 16200000"/>
                <a:gd name="adj2" fmla="val 0"/>
                <a:gd name="adj3" fmla="val 4636"/>
              </a:avLst>
            </a:prstGeom>
            <a:solidFill>
              <a:srgbClr val="0070C0"/>
            </a:solidFill>
            <a:ln w="0"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3" name="CustomShape 6"/>
            <p:cNvSpPr/>
            <p:nvPr/>
          </p:nvSpPr>
          <p:spPr>
            <a:xfrm>
              <a:off x="3589200" y="2340000"/>
              <a:ext cx="2071440" cy="1684080"/>
            </a:xfrm>
            <a:custGeom>
              <a:avLst/>
              <a:gdLst/>
              <a:ahLst/>
              <a:cxnLst/>
              <a:rect l="l" t="t" r="r" b="b"/>
              <a:pathLst>
                <a:path w="2071297" h="1815494">
                  <a:moveTo>
                    <a:pt x="0" y="907747"/>
                  </a:moveTo>
                  <a:cubicBezTo>
                    <a:pt x="0" y="406412"/>
                    <a:pt x="463676" y="0"/>
                    <a:pt x="1035649" y="0"/>
                  </a:cubicBezTo>
                  <a:cubicBezTo>
                    <a:pt x="1607622" y="0"/>
                    <a:pt x="2071298" y="406412"/>
                    <a:pt x="2071298" y="907747"/>
                  </a:cubicBezTo>
                  <a:cubicBezTo>
                    <a:pt x="2071298" y="1409082"/>
                    <a:pt x="1607622" y="1815494"/>
                    <a:pt x="1035649" y="1815494"/>
                  </a:cubicBezTo>
                  <a:cubicBezTo>
                    <a:pt x="463676" y="1815494"/>
                    <a:pt x="0" y="1409082"/>
                    <a:pt x="0" y="907747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318600" tIns="281160" rIns="318600" bIns="281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1" spc="-1" dirty="0" smtClean="0">
                  <a:solidFill>
                    <a:srgbClr val="FF0000"/>
                  </a:solidFill>
                  <a:latin typeface="Georgia"/>
                </a:rPr>
                <a:t>Комбинированная группа</a:t>
              </a:r>
              <a:endParaRPr lang="ru-RU" sz="1000" b="0" strike="noStrike" spc="-1" dirty="0">
                <a:latin typeface="Arial"/>
              </a:endParaRPr>
            </a:p>
          </p:txBody>
        </p:sp>
        <p:sp>
          <p:nvSpPr>
            <p:cNvPr id="194" name="CustomShape 7"/>
            <p:cNvSpPr/>
            <p:nvPr/>
          </p:nvSpPr>
          <p:spPr>
            <a:xfrm>
              <a:off x="3571920" y="620640"/>
              <a:ext cx="2104560" cy="1544400"/>
            </a:xfrm>
            <a:custGeom>
              <a:avLst/>
              <a:gdLst/>
              <a:ahLst/>
              <a:cxnLst/>
              <a:rect l="l" t="t" r="r" b="b"/>
              <a:pathLst>
                <a:path w="2105169" h="1664440">
                  <a:moveTo>
                    <a:pt x="0" y="832220"/>
                  </a:moveTo>
                  <a:cubicBezTo>
                    <a:pt x="0" y="372598"/>
                    <a:pt x="471258" y="0"/>
                    <a:pt x="1052585" y="0"/>
                  </a:cubicBezTo>
                  <a:cubicBezTo>
                    <a:pt x="1633912" y="0"/>
                    <a:pt x="2105170" y="372598"/>
                    <a:pt x="2105170" y="832220"/>
                  </a:cubicBezTo>
                  <a:cubicBezTo>
                    <a:pt x="2105170" y="1291842"/>
                    <a:pt x="1633912" y="1664440"/>
                    <a:pt x="1052585" y="1664440"/>
                  </a:cubicBezTo>
                  <a:cubicBezTo>
                    <a:pt x="471258" y="1664440"/>
                    <a:pt x="0" y="1291842"/>
                    <a:pt x="0" y="83222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323640" tIns="258840" rIns="323640" bIns="258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</a:rPr>
                <a:t>РЕБЕНОК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</a:rPr>
                <a:t>трех лет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95" name="CustomShape 8"/>
            <p:cNvSpPr/>
            <p:nvPr/>
          </p:nvSpPr>
          <p:spPr>
            <a:xfrm>
              <a:off x="5610240" y="2357280"/>
              <a:ext cx="1883880" cy="1649160"/>
            </a:xfrm>
            <a:custGeom>
              <a:avLst/>
              <a:gdLst/>
              <a:ahLst/>
              <a:cxnLst/>
              <a:rect l="l" t="t" r="r" b="b"/>
              <a:pathLst>
                <a:path w="1884665" h="1775778">
                  <a:moveTo>
                    <a:pt x="0" y="887889"/>
                  </a:moveTo>
                  <a:cubicBezTo>
                    <a:pt x="0" y="397521"/>
                    <a:pt x="421897" y="0"/>
                    <a:pt x="942333" y="0"/>
                  </a:cubicBezTo>
                  <a:cubicBezTo>
                    <a:pt x="1462769" y="0"/>
                    <a:pt x="1884666" y="397521"/>
                    <a:pt x="1884666" y="887889"/>
                  </a:cubicBezTo>
                  <a:cubicBezTo>
                    <a:pt x="1884666" y="1378257"/>
                    <a:pt x="1462769" y="1775778"/>
                    <a:pt x="942333" y="1775778"/>
                  </a:cubicBezTo>
                  <a:cubicBezTo>
                    <a:pt x="421897" y="1775778"/>
                    <a:pt x="0" y="1378257"/>
                    <a:pt x="0" y="887889"/>
                  </a:cubicBezTo>
                  <a:close/>
                </a:path>
              </a:pathLst>
            </a:custGeom>
            <a:solidFill>
              <a:srgbClr val="66FFCC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291240" tIns="275400" rIns="291240" bIns="2754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</a:rPr>
                <a:t>РЕБЕНОК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</a:rPr>
                <a:t>четырех лет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96" name="CustomShape 9"/>
            <p:cNvSpPr/>
            <p:nvPr/>
          </p:nvSpPr>
          <p:spPr>
            <a:xfrm>
              <a:off x="3660840" y="4210200"/>
              <a:ext cx="1926720" cy="1522080"/>
            </a:xfrm>
            <a:custGeom>
              <a:avLst/>
              <a:gdLst/>
              <a:ahLst/>
              <a:cxnLst/>
              <a:rect l="l" t="t" r="r" b="b"/>
              <a:pathLst>
                <a:path w="1927276" h="1639277">
                  <a:moveTo>
                    <a:pt x="0" y="819639"/>
                  </a:moveTo>
                  <a:cubicBezTo>
                    <a:pt x="0" y="366965"/>
                    <a:pt x="431435" y="0"/>
                    <a:pt x="963638" y="0"/>
                  </a:cubicBezTo>
                  <a:cubicBezTo>
                    <a:pt x="1495841" y="0"/>
                    <a:pt x="1927276" y="366965"/>
                    <a:pt x="1927276" y="819639"/>
                  </a:cubicBezTo>
                  <a:cubicBezTo>
                    <a:pt x="1927276" y="1272313"/>
                    <a:pt x="1495841" y="1639278"/>
                    <a:pt x="963638" y="1639278"/>
                  </a:cubicBezTo>
                  <a:cubicBezTo>
                    <a:pt x="431435" y="1639278"/>
                    <a:pt x="0" y="1272313"/>
                    <a:pt x="0" y="819639"/>
                  </a:cubicBezTo>
                  <a:close/>
                </a:path>
              </a:pathLst>
            </a:custGeom>
            <a:solidFill>
              <a:srgbClr val="66FF66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297360" tIns="255240" rIns="297360" bIns="2552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</a:rPr>
                <a:t>РЕБЕНОК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</a:rPr>
                <a:t>пяти лет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97" name="CustomShape 10"/>
            <p:cNvSpPr/>
            <p:nvPr/>
          </p:nvSpPr>
          <p:spPr>
            <a:xfrm>
              <a:off x="1738440" y="2335320"/>
              <a:ext cx="1917360" cy="1693440"/>
            </a:xfrm>
            <a:custGeom>
              <a:avLst/>
              <a:gdLst/>
              <a:ahLst/>
              <a:cxnLst/>
              <a:rect l="l" t="t" r="r" b="b"/>
              <a:pathLst>
                <a:path w="1918545" h="1824630">
                  <a:moveTo>
                    <a:pt x="0" y="912315"/>
                  </a:moveTo>
                  <a:cubicBezTo>
                    <a:pt x="0" y="408457"/>
                    <a:pt x="429481" y="0"/>
                    <a:pt x="959273" y="0"/>
                  </a:cubicBezTo>
                  <a:cubicBezTo>
                    <a:pt x="1489065" y="0"/>
                    <a:pt x="1918546" y="408457"/>
                    <a:pt x="1918546" y="912315"/>
                  </a:cubicBezTo>
                  <a:cubicBezTo>
                    <a:pt x="1918546" y="1416173"/>
                    <a:pt x="1489065" y="1824630"/>
                    <a:pt x="959273" y="1824630"/>
                  </a:cubicBezTo>
                  <a:cubicBezTo>
                    <a:pt x="429481" y="1824630"/>
                    <a:pt x="0" y="1416173"/>
                    <a:pt x="0" y="912315"/>
                  </a:cubicBezTo>
                  <a:close/>
                </a:path>
              </a:pathLst>
            </a:custGeom>
            <a:solidFill>
              <a:srgbClr val="FCCBA2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296280" tIns="282600" rIns="296280" bIns="2826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</a:rPr>
                <a:t>РЕБЕНОК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</a:rPr>
                <a:t>шести лет</a:t>
              </a:r>
              <a:endParaRPr lang="ru-RU" sz="1400" b="0" strike="noStrike" spc="-1">
                <a:latin typeface="Arial"/>
              </a:endParaRPr>
            </a:p>
          </p:txBody>
        </p:sp>
      </p:grpSp>
      <p:sp>
        <p:nvSpPr>
          <p:cNvPr id="198" name="CustomShape 11"/>
          <p:cNvSpPr/>
          <p:nvPr/>
        </p:nvSpPr>
        <p:spPr>
          <a:xfrm>
            <a:off x="6553080" y="577800"/>
            <a:ext cx="1763280" cy="1195200"/>
          </a:xfrm>
          <a:prstGeom prst="wedgeEllipseCallout">
            <a:avLst>
              <a:gd name="adj1" fmla="val -69082"/>
              <a:gd name="adj2" fmla="val 40512"/>
            </a:avLst>
          </a:prstGeom>
          <a:solidFill>
            <a:srgbClr val="FFFF00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7030A0"/>
                </a:solidFill>
                <a:latin typeface="Arial"/>
              </a:rPr>
              <a:t>ПЕРВЫЙ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7030A0"/>
                </a:solidFill>
                <a:latin typeface="Arial"/>
              </a:rPr>
              <a:t>УРОВЕНЬ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7030A0"/>
                </a:solidFill>
                <a:latin typeface="Arial"/>
              </a:rPr>
              <a:t>РЕЧЕВОГО РАЗВИТИЯ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99" name="CustomShape 12"/>
          <p:cNvSpPr/>
          <p:nvPr/>
        </p:nvSpPr>
        <p:spPr>
          <a:xfrm>
            <a:off x="6950160" y="4348080"/>
            <a:ext cx="1510920" cy="1333080"/>
          </a:xfrm>
          <a:prstGeom prst="wedgeEllipseCallout">
            <a:avLst>
              <a:gd name="adj1" fmla="val -85806"/>
              <a:gd name="adj2" fmla="val -60652"/>
            </a:avLst>
          </a:prstGeom>
          <a:solidFill>
            <a:srgbClr val="FFFF00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7030A0"/>
                </a:solidFill>
                <a:latin typeface="Arial"/>
              </a:rPr>
              <a:t>ВТОРОЙ УРОВЕНЬ РЕЧЕВОГО РАЗВИТИЯ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00" name="CustomShape 13"/>
          <p:cNvSpPr/>
          <p:nvPr/>
        </p:nvSpPr>
        <p:spPr>
          <a:xfrm rot="16200000">
            <a:off x="958680" y="4195800"/>
            <a:ext cx="1558440" cy="1638000"/>
          </a:xfrm>
          <a:prstGeom prst="wedgeEllipseCallout">
            <a:avLst>
              <a:gd name="adj1" fmla="val 50056"/>
              <a:gd name="adj2" fmla="val 76964"/>
            </a:avLst>
          </a:prstGeom>
          <a:solidFill>
            <a:srgbClr val="FFFF00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rot="5400000"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7030A0"/>
                </a:solidFill>
                <a:latin typeface="Arial"/>
              </a:rPr>
              <a:t>ТРЕТИЙ УРОВЕНЬ РЕЧЕВОГО РАЗВИТИЯ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01" name="CustomShape 14"/>
          <p:cNvSpPr/>
          <p:nvPr/>
        </p:nvSpPr>
        <p:spPr>
          <a:xfrm>
            <a:off x="611280" y="5883120"/>
            <a:ext cx="7849800" cy="498240"/>
          </a:xfrm>
          <a:prstGeom prst="roundRect">
            <a:avLst>
              <a:gd name="adj" fmla="val 16667"/>
            </a:avLst>
          </a:prstGeom>
          <a:solidFill>
            <a:srgbClr val="A3FBC7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Arial"/>
              </a:rPr>
              <a:t>Программа для каждой возрастной группы  может рассматриваться как  самостоятельный документ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2" name="CustomShape 15"/>
          <p:cNvSpPr/>
          <p:nvPr/>
        </p:nvSpPr>
        <p:spPr>
          <a:xfrm rot="16200000">
            <a:off x="867240" y="581040"/>
            <a:ext cx="1558440" cy="1638000"/>
          </a:xfrm>
          <a:prstGeom prst="wedgeEllipseCallout">
            <a:avLst>
              <a:gd name="adj1" fmla="val -40023"/>
              <a:gd name="adj2" fmla="val 80287"/>
            </a:avLst>
          </a:prstGeom>
          <a:solidFill>
            <a:srgbClr val="FFFF00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rot="5400000"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7030A0"/>
                </a:solidFill>
                <a:latin typeface="Arial"/>
              </a:rPr>
              <a:t>ЧЕТВЕРТЫЙ УРОВЕНЬ РЕЧЕВОГО РАЗВИТИЯ</a:t>
            </a:r>
            <a:endParaRPr lang="ru-RU" sz="1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017233997"/>
              </p:ext>
            </p:extLst>
          </p:nvPr>
        </p:nvGraphicFramePr>
        <p:xfrm>
          <a:off x="467640" y="548640"/>
          <a:ext cx="8136720" cy="583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274680"/>
            <a:ext cx="8229240" cy="632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200" b="1" strike="noStrike" spc="-1">
                <a:solidFill>
                  <a:srgbClr val="FF0000"/>
                </a:solidFill>
                <a:latin typeface="Georgia"/>
              </a:rPr>
              <a:t>Главная идея Программы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449067672"/>
              </p:ext>
            </p:extLst>
          </p:nvPr>
        </p:nvGraphicFramePr>
        <p:xfrm>
          <a:off x="395640" y="1484640"/>
          <a:ext cx="8229240" cy="44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" name="CustomShape 2"/>
          <p:cNvSpPr/>
          <p:nvPr/>
        </p:nvSpPr>
        <p:spPr>
          <a:xfrm>
            <a:off x="467640" y="404640"/>
            <a:ext cx="896400" cy="1085400"/>
          </a:xfrm>
          <a:prstGeom prst="roundRect">
            <a:avLst>
              <a:gd name="adj" fmla="val 16667"/>
            </a:avLst>
          </a:prstGeom>
          <a:blipFill rotWithShape="0">
            <a:blip r:embed="rId7"/>
            <a:stretch/>
          </a:blipFill>
          <a:ln w="0"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531720" y="4539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Georgia"/>
              </a:rPr>
              <a:t>методический комплект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457200" y="1773360"/>
            <a:ext cx="8229240" cy="4352400"/>
          </a:xfrm>
          <a:prstGeom prst="rect">
            <a:avLst/>
          </a:prstGeom>
          <a:solidFill>
            <a:srgbClr val="A3FBC7"/>
          </a:solidFill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7030A0"/>
              </a:buClr>
              <a:buFont typeface="Wingdings" charset="2"/>
              <a:buChar char=""/>
            </a:pPr>
            <a:r>
              <a:rPr lang="ru-RU" sz="3200" b="1" strike="noStrike" spc="-1">
                <a:solidFill>
                  <a:srgbClr val="7030A0"/>
                </a:solidFill>
                <a:latin typeface="Arial"/>
              </a:rPr>
              <a:t> </a:t>
            </a:r>
            <a:r>
              <a:rPr lang="ru-RU" sz="2800" b="1" strike="noStrike" spc="-1">
                <a:solidFill>
                  <a:srgbClr val="7030A0"/>
                </a:solidFill>
                <a:latin typeface="Georgia"/>
              </a:rPr>
              <a:t>методические пособия;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7030A0"/>
              </a:buClr>
              <a:buFont typeface="Wingdings" charset="2"/>
              <a:buChar char=""/>
            </a:pPr>
            <a:r>
              <a:rPr lang="ru-RU" sz="2800" b="1" strike="noStrike" spc="-1">
                <a:solidFill>
                  <a:srgbClr val="7030A0"/>
                </a:solidFill>
                <a:latin typeface="Georgia"/>
              </a:rPr>
              <a:t> наглядно-дидактический материал;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7030A0"/>
              </a:buClr>
              <a:buFont typeface="Wingdings" charset="2"/>
              <a:buChar char=""/>
            </a:pPr>
            <a:r>
              <a:rPr lang="ru-RU" sz="2800" b="1" strike="noStrike" spc="-1">
                <a:solidFill>
                  <a:srgbClr val="7030A0"/>
                </a:solidFill>
                <a:latin typeface="Georgia"/>
              </a:rPr>
              <a:t> дидактические настольно-печатные книги;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7030A0"/>
              </a:buClr>
              <a:buFont typeface="Wingdings" charset="2"/>
              <a:buChar char=""/>
            </a:pPr>
            <a:r>
              <a:rPr lang="ru-RU" sz="2800" b="1" strike="noStrike" spc="-1">
                <a:solidFill>
                  <a:srgbClr val="7030A0"/>
                </a:solidFill>
                <a:latin typeface="Georgia"/>
              </a:rPr>
              <a:t> картотеки подвижных игр, упражнений, пальчиковой гимнастики;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7030A0"/>
              </a:buClr>
              <a:buFont typeface="Wingdings" charset="2"/>
              <a:buChar char=""/>
            </a:pPr>
            <a:r>
              <a:rPr lang="ru-RU" sz="2800" b="1" strike="noStrike" spc="-1">
                <a:solidFill>
                  <a:srgbClr val="7030A0"/>
                </a:solidFill>
                <a:latin typeface="Georgia"/>
              </a:rPr>
              <a:t> материалы для родителей.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467640" y="476640"/>
            <a:ext cx="896400" cy="10854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/>
          </a:blipFill>
          <a:ln w="0"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659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DejaVu Sans</vt:lpstr>
      <vt:lpstr>Georgia</vt:lpstr>
      <vt:lpstr>StarSymbol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dc:description/>
  <cp:lastModifiedBy>user</cp:lastModifiedBy>
  <cp:revision>97</cp:revision>
  <dcterms:created xsi:type="dcterms:W3CDTF">2012-11-04T12:33:10Z</dcterms:created>
  <dcterms:modified xsi:type="dcterms:W3CDTF">2022-11-14T13:48:58Z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