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embeddedFontLst>
    <p:embeddedFont>
      <p:font typeface="IRBMJA+Arial Bold" panose="020B0604020202020204" charset="0"/>
      <p:regular r:id="rId14"/>
    </p:embeddedFont>
    <p:embeddedFont>
      <p:font typeface="UJSNDB+Arial" panose="020B0604020202020204" charset="0"/>
      <p:regular r:id="rId15"/>
    </p:embeddedFont>
    <p:embeddedFont>
      <p:font typeface="NTFLSK+Arial Bold Italic" panose="020B0604020202020204" charset="0"/>
      <p:regular r:id="rId16"/>
    </p:embeddedFont>
    <p:embeddedFont>
      <p:font typeface="SDUHJS+Calibri Light" panose="020B0604020202020204" charset="0"/>
      <p:regular r:id="rId17"/>
    </p:embeddedFont>
    <p:embeddedFont>
      <p:font typeface="MMVLGA+Calibri Light Italic" panose="020B0604020202020204" charset="0"/>
      <p:regular r:id="rId18"/>
    </p:embeddedFont>
    <p:embeddedFont>
      <p:font typeface="SMSWIB+Calibri Light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MSKRN+Arial Bold Italic" panose="020B0604020202020204" charset="0"/>
      <p:regular r:id="rId24"/>
    </p:embeddedFont>
    <p:embeddedFont>
      <p:font typeface="KAHDFT+Arial Bold" panose="020B0604020202020204" charset="0"/>
      <p:regular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04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3965" y="311258"/>
            <a:ext cx="10713245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2400" b="1" dirty="0" err="1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sz="2400" b="1" spc="62" dirty="0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  <a:r>
              <a:rPr sz="2400" b="1" spc="37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</a:t>
            </a:r>
            <a:r>
              <a:rPr sz="2400" b="1" spc="55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</a:p>
          <a:p>
            <a:pPr marL="3409467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spc="-10" dirty="0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№ 21 </a:t>
            </a:r>
            <a:r>
              <a:rPr sz="2400" b="1" spc="-10" dirty="0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spc="-10" dirty="0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</a:t>
            </a:r>
            <a:r>
              <a:rPr sz="2400" b="1" dirty="0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ЯМР</a:t>
            </a:r>
            <a:endParaRPr sz="2400" b="1" dirty="0">
              <a:solidFill>
                <a:srgbClr val="843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598" y="1789663"/>
            <a:ext cx="11146554" cy="748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93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843C0C"/>
                </a:solidFill>
                <a:latin typeface="KAHDFT+Arial Bold"/>
                <a:cs typeface="KAHDFT+Arial Bold"/>
              </a:rPr>
              <a:t>Адаптированная</a:t>
            </a:r>
            <a:r>
              <a:rPr sz="5000" b="1" spc="-54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5000" b="1" dirty="0">
                <a:solidFill>
                  <a:srgbClr val="843C0C"/>
                </a:solidFill>
                <a:latin typeface="KAHDFT+Arial Bold"/>
                <a:cs typeface="KAHDFT+Arial Bold"/>
              </a:rPr>
              <a:t>образовательная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0485" y="2323593"/>
            <a:ext cx="9508029" cy="1408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90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843C0C"/>
                </a:solidFill>
                <a:latin typeface="KAHDFT+Arial Bold"/>
                <a:cs typeface="KAHDFT+Arial Bold"/>
              </a:rPr>
              <a:t>программа</a:t>
            </a:r>
            <a:r>
              <a:rPr sz="5000" b="1" spc="-37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50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для</a:t>
            </a:r>
            <a:r>
              <a:rPr sz="5000" b="1" spc="-21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5000" b="1" spc="-17" dirty="0">
                <a:solidFill>
                  <a:srgbClr val="843C0C"/>
                </a:solidFill>
                <a:latin typeface="KAHDFT+Arial Bold"/>
                <a:cs typeface="KAHDFT+Arial Bold"/>
              </a:rPr>
              <a:t>обучающихся</a:t>
            </a:r>
          </a:p>
          <a:p>
            <a:pPr marL="417575" marR="0">
              <a:lnSpc>
                <a:spcPts val="5195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843C0C"/>
                </a:solidFill>
                <a:latin typeface="KAHDFT+Arial Bold"/>
                <a:cs typeface="KAHDFT+Arial Bold"/>
              </a:rPr>
              <a:t>с </a:t>
            </a:r>
            <a:r>
              <a:rPr sz="5000" b="1" spc="-18" dirty="0">
                <a:solidFill>
                  <a:srgbClr val="843C0C"/>
                </a:solidFill>
                <a:latin typeface="KAHDFT+Arial Bold"/>
                <a:cs typeface="KAHDFT+Arial Bold"/>
              </a:rPr>
              <a:t>умственной</a:t>
            </a:r>
            <a:r>
              <a:rPr sz="5000" b="1" spc="-15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5000" b="1" spc="-29" dirty="0">
                <a:solidFill>
                  <a:srgbClr val="843C0C"/>
                </a:solidFill>
                <a:latin typeface="KAHDFT+Arial Bold"/>
                <a:cs typeface="KAHDFT+Arial Bold"/>
              </a:rPr>
              <a:t>отсталостью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4378" y="3643758"/>
            <a:ext cx="11619509" cy="748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90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843C0C"/>
                </a:solidFill>
                <a:latin typeface="KAHDFT+Arial Bold"/>
                <a:cs typeface="KAHDFT+Arial Bold"/>
              </a:rPr>
              <a:t>(интеллектуальными</a:t>
            </a:r>
            <a:r>
              <a:rPr sz="5000" b="1" spc="-35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5000" b="1" dirty="0">
                <a:solidFill>
                  <a:srgbClr val="843C0C"/>
                </a:solidFill>
                <a:latin typeface="KAHDFT+Arial Bold"/>
                <a:cs typeface="KAHDFT+Arial Bold"/>
              </a:rPr>
              <a:t>нарушениями)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10328" y="6203849"/>
            <a:ext cx="236860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843C0C"/>
                </a:solidFill>
                <a:latin typeface="KAHDFT+Arial Bold"/>
                <a:cs typeface="KAHDFT+Arial Bold"/>
              </a:rPr>
              <a:t>Мокеевское</a:t>
            </a:r>
            <a:r>
              <a:rPr sz="1900" b="1" dirty="0" smtClean="0">
                <a:solidFill>
                  <a:srgbClr val="843C0C"/>
                </a:solidFill>
                <a:latin typeface="KAHDFT+Arial Bold"/>
                <a:cs typeface="KAHDFT+Arial Bold"/>
              </a:rPr>
              <a:t>,</a:t>
            </a:r>
            <a:r>
              <a:rPr sz="1900" b="1" spc="30" dirty="0" smtClean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1900" b="1" dirty="0">
                <a:solidFill>
                  <a:srgbClr val="843C0C"/>
                </a:solidFill>
                <a:latin typeface="KAHDFT+Arial Bold"/>
                <a:cs typeface="KAHDFT+Arial Bold"/>
              </a:rPr>
              <a:t>2023</a:t>
            </a:r>
            <a:r>
              <a:rPr sz="1900" b="1" spc="16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1900" b="1" spc="-192" dirty="0">
                <a:solidFill>
                  <a:srgbClr val="843C0C"/>
                </a:solidFill>
                <a:latin typeface="KAHDFT+Arial Bold"/>
                <a:cs typeface="KAHDFT+Arial Bold"/>
              </a:rPr>
              <a:t>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64738" y="331514"/>
            <a:ext cx="5614848" cy="605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3" dirty="0">
                <a:solidFill>
                  <a:srgbClr val="843C0C"/>
                </a:solidFill>
                <a:latin typeface="KAHDFT+Arial Bold"/>
                <a:cs typeface="KAHDFT+Arial Bold"/>
              </a:rPr>
              <a:t>Физическое</a:t>
            </a:r>
            <a:r>
              <a:rPr sz="4000" b="1" spc="11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4000" b="1" dirty="0">
                <a:solidFill>
                  <a:srgbClr val="843C0C"/>
                </a:solidFill>
                <a:latin typeface="KAHDFT+Arial Bold"/>
                <a:cs typeface="KAHDFT+Arial Bold"/>
              </a:rPr>
              <a:t>развитие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05202" y="2182538"/>
            <a:ext cx="199110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43C0C"/>
                </a:solidFill>
                <a:latin typeface="UJSNDB+Arial"/>
                <a:cs typeface="UJSNDB+Arial"/>
              </a:rPr>
              <a:t>•</a:t>
            </a:r>
            <a:r>
              <a:rPr sz="2400" spc="1260" dirty="0">
                <a:solidFill>
                  <a:srgbClr val="843C0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Основная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05202" y="2548298"/>
            <a:ext cx="2401566" cy="74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гимнастика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843C0C"/>
                </a:solidFill>
                <a:latin typeface="UJSNDB+Arial"/>
                <a:cs typeface="UJSNDB+Arial"/>
              </a:rPr>
              <a:t>•</a:t>
            </a:r>
            <a:r>
              <a:rPr sz="2400" spc="1260" dirty="0">
                <a:solidFill>
                  <a:srgbClr val="843C0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Спортивные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41464" y="2786782"/>
            <a:ext cx="2154743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Основы</a:t>
            </a:r>
            <a:r>
              <a:rPr sz="2400" b="1" spc="-23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400" b="1" spc="-36" dirty="0">
                <a:solidFill>
                  <a:srgbClr val="843C0C"/>
                </a:solidFill>
                <a:latin typeface="KAHDFT+Arial Bold"/>
                <a:cs typeface="KAHDFT+Arial Bold"/>
              </a:rPr>
              <a:t>ЗОЖ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48102" y="3279542"/>
            <a:ext cx="4169009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упражнения</a:t>
            </a:r>
            <a:r>
              <a:rPr sz="2400" b="1" spc="3293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Направление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40706" y="3586331"/>
            <a:ext cx="192016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5511" y="3891131"/>
            <a:ext cx="122777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с</a:t>
            </a:r>
            <a:r>
              <a:rPr sz="2000" b="1" spc="1787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х</a:t>
            </a:r>
            <a:r>
              <a:rPr sz="2000" b="1" spc="-25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лет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03499" y="5030006"/>
            <a:ext cx="1680864" cy="744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Активный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spc="-30" dirty="0">
                <a:solidFill>
                  <a:srgbClr val="843C0C"/>
                </a:solidFill>
                <a:latin typeface="KAHDFT+Arial Bold"/>
                <a:cs typeface="KAHDFT+Arial Bold"/>
              </a:rPr>
              <a:t>отдых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76949" y="5087664"/>
            <a:ext cx="3250083" cy="744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43C0C"/>
                </a:solidFill>
                <a:latin typeface="UJSNDB+Arial"/>
                <a:cs typeface="UJSNDB+Arial"/>
              </a:rPr>
              <a:t>•</a:t>
            </a:r>
            <a:r>
              <a:rPr sz="2400" spc="1920" dirty="0">
                <a:solidFill>
                  <a:srgbClr val="843C0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Подвижные игры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843C0C"/>
                </a:solidFill>
                <a:latin typeface="UJSNDB+Arial"/>
                <a:cs typeface="UJSNDB+Arial"/>
              </a:rPr>
              <a:t>•</a:t>
            </a:r>
            <a:r>
              <a:rPr sz="2400" spc="1260" dirty="0">
                <a:solidFill>
                  <a:srgbClr val="843C0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Спортивные</a:t>
            </a:r>
            <a:r>
              <a:rPr sz="2400" b="1" spc="36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игры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22056" y="5814119"/>
            <a:ext cx="1265678" cy="322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(с</a:t>
            </a:r>
            <a:r>
              <a:rPr sz="2000" b="1" i="1" spc="-11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 </a:t>
            </a:r>
            <a:r>
              <a:rPr sz="2000" b="1" i="1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5</a:t>
            </a:r>
            <a:r>
              <a:rPr sz="2000" b="1" i="1" spc="-13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 </a:t>
            </a:r>
            <a:r>
              <a:rPr sz="2000" b="1" i="1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лет)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7437" y="331514"/>
            <a:ext cx="9668509" cy="605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843C0C"/>
                </a:solidFill>
                <a:latin typeface="KAHDFT+Arial Bold"/>
                <a:cs typeface="KAHDFT+Arial Bold"/>
              </a:rPr>
              <a:t>Виды </a:t>
            </a:r>
            <a:r>
              <a:rPr sz="4000" b="1" spc="-26" dirty="0">
                <a:solidFill>
                  <a:srgbClr val="843C0C"/>
                </a:solidFill>
                <a:latin typeface="KAHDFT+Arial Bold"/>
                <a:cs typeface="KAHDFT+Arial Bold"/>
              </a:rPr>
              <a:t>детской</a:t>
            </a:r>
            <a:r>
              <a:rPr sz="4000" b="1" spc="26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40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деятельности</a:t>
            </a:r>
            <a:r>
              <a:rPr sz="4000" b="1" spc="39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4000" b="1" dirty="0">
                <a:solidFill>
                  <a:srgbClr val="843C0C"/>
                </a:solidFill>
                <a:latin typeface="KAHDFT+Arial Bold"/>
                <a:cs typeface="KAHDFT+Arial Bold"/>
              </a:rPr>
              <a:t>с 3</a:t>
            </a:r>
            <a:r>
              <a:rPr sz="4000" b="1" dirty="0">
                <a:solidFill>
                  <a:srgbClr val="843C0C"/>
                </a:solidFill>
                <a:latin typeface="IRBMJA+Arial Bold"/>
                <a:cs typeface="IRBMJA+Arial Bold"/>
              </a:rPr>
              <a:t>-</a:t>
            </a:r>
            <a:r>
              <a:rPr sz="4000" b="1" dirty="0">
                <a:solidFill>
                  <a:srgbClr val="843C0C"/>
                </a:solidFill>
                <a:latin typeface="KAHDFT+Arial Bold"/>
                <a:cs typeface="KAHDFT+Arial Bold"/>
              </a:rPr>
              <a:t>х </a:t>
            </a:r>
            <a:r>
              <a:rPr sz="4000" b="1" spc="-50" dirty="0">
                <a:solidFill>
                  <a:srgbClr val="843C0C"/>
                </a:solidFill>
                <a:latin typeface="KAHDFT+Arial Bold"/>
                <a:cs typeface="KAHDFT+Arial Bold"/>
              </a:rPr>
              <a:t>лет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71109" y="1293157"/>
            <a:ext cx="2272010" cy="744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Двигательная</a:t>
            </a:r>
          </a:p>
          <a:p>
            <a:pPr marL="4571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39847" y="1328844"/>
            <a:ext cx="2271597" cy="744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Игровая</a:t>
            </a:r>
          </a:p>
          <a:p>
            <a:pPr marL="0" marR="0">
              <a:lnSpc>
                <a:spcPts val="2683"/>
              </a:lnSpc>
              <a:spcBef>
                <a:spcPts val="196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9185" y="2032678"/>
            <a:ext cx="1985723" cy="74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Общение </a:t>
            </a:r>
            <a:r>
              <a:rPr sz="2400" b="1" spc="-10" dirty="0">
                <a:solidFill>
                  <a:srgbClr val="843C0C"/>
                </a:solidFill>
                <a:latin typeface="KAHDFT+Arial Bold"/>
                <a:cs typeface="KAHDFT+Arial Bold"/>
              </a:rPr>
              <a:t>со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взрослыми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65566" y="2997370"/>
            <a:ext cx="2823269" cy="74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Изобразительная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17825" y="3319166"/>
            <a:ext cx="2350108" cy="745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5" dirty="0">
                <a:solidFill>
                  <a:srgbClr val="843C0C"/>
                </a:solidFill>
                <a:latin typeface="KAHDFT+Arial Bold"/>
                <a:cs typeface="KAHDFT+Arial Bold"/>
              </a:rPr>
              <a:t>Элементарная</a:t>
            </a:r>
          </a:p>
          <a:p>
            <a:pPr marL="388620" marR="0">
              <a:lnSpc>
                <a:spcPts val="2681"/>
              </a:lnSpc>
              <a:spcBef>
                <a:spcPts val="201"/>
              </a:spcBef>
              <a:spcAft>
                <a:spcPts val="0"/>
              </a:spcAft>
            </a:pPr>
            <a:r>
              <a:rPr sz="2400" b="1" spc="-26" dirty="0">
                <a:solidFill>
                  <a:srgbClr val="843C0C"/>
                </a:solidFill>
                <a:latin typeface="KAHDFT+Arial Bold"/>
                <a:cs typeface="KAHDFT+Arial Bold"/>
              </a:rPr>
              <a:t>трудовая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51353" y="4051343"/>
            <a:ext cx="2269480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17382" y="4081188"/>
            <a:ext cx="140642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8" dirty="0">
                <a:solidFill>
                  <a:srgbClr val="843C0C"/>
                </a:solidFill>
                <a:latin typeface="KAHDFT+Arial Bold"/>
                <a:cs typeface="KAHDFT+Arial Bold"/>
              </a:rPr>
              <a:t>Речевая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17382" y="4446673"/>
            <a:ext cx="2271597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деятельность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0981" y="5068106"/>
            <a:ext cx="6010702" cy="744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Познавательно</a:t>
            </a:r>
            <a:r>
              <a:rPr sz="2400" b="1" dirty="0">
                <a:solidFill>
                  <a:srgbClr val="843C0C"/>
                </a:solidFill>
                <a:latin typeface="IRBMJA+Arial Bold"/>
                <a:cs typeface="IRBMJA+Arial Bold"/>
              </a:rPr>
              <a:t>-</a:t>
            </a:r>
            <a:r>
              <a:rPr sz="2400" b="1" spc="34" dirty="0">
                <a:solidFill>
                  <a:srgbClr val="843C0C"/>
                </a:solidFill>
                <a:latin typeface="IRBMJA+Arial Bold"/>
                <a:cs typeface="IRBMJA+Arial Bold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исследовательская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деятельность</a:t>
            </a:r>
            <a:r>
              <a:rPr sz="2400" b="1" spc="58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и экспериментирование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238109" y="5121826"/>
            <a:ext cx="2269480" cy="744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5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Музыкальная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48357" y="218126"/>
            <a:ext cx="8239537" cy="605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4" dirty="0">
                <a:solidFill>
                  <a:srgbClr val="843C0C"/>
                </a:solidFill>
                <a:latin typeface="KAHDFT+Arial Bold"/>
                <a:cs typeface="KAHDFT+Arial Bold"/>
              </a:rPr>
              <a:t>Методы</a:t>
            </a:r>
            <a:r>
              <a:rPr sz="4000" b="1" spc="46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4000" b="1" spc="-13" dirty="0">
                <a:solidFill>
                  <a:srgbClr val="843C0C"/>
                </a:solidFill>
                <a:latin typeface="KAHDFT+Arial Bold"/>
                <a:cs typeface="KAHDFT+Arial Bold"/>
              </a:rPr>
              <a:t>воспитания</a:t>
            </a:r>
            <a:r>
              <a:rPr sz="4000" b="1" spc="28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4000" b="1" dirty="0">
                <a:solidFill>
                  <a:srgbClr val="843C0C"/>
                </a:solidFill>
                <a:latin typeface="KAHDFT+Arial Bold"/>
                <a:cs typeface="KAHDFT+Arial Bold"/>
              </a:rPr>
              <a:t>и обучения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20007" y="883730"/>
            <a:ext cx="3710872" cy="492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843C0C"/>
                </a:solidFill>
                <a:latin typeface="KAHDFT+Arial Bold"/>
                <a:cs typeface="KAHDFT+Arial Bold"/>
              </a:rPr>
              <a:t>Осознание</a:t>
            </a:r>
            <a:r>
              <a:rPr sz="3200" b="1" spc="-25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3200" b="1" dirty="0">
                <a:solidFill>
                  <a:srgbClr val="843C0C"/>
                </a:solidFill>
                <a:latin typeface="KAHDFT+Arial Bold"/>
                <a:cs typeface="KAHDFT+Arial Bold"/>
              </a:rPr>
              <a:t>опыта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6033" y="1274426"/>
            <a:ext cx="3264957" cy="128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528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43C0C"/>
                </a:solidFill>
                <a:latin typeface="KAHDFT+Arial Bold"/>
                <a:cs typeface="KAHDFT+Arial Bold"/>
              </a:rPr>
              <a:t>Организация</a:t>
            </a:r>
          </a:p>
          <a:p>
            <a:pPr marL="0" marR="0">
              <a:lnSpc>
                <a:spcPts val="3123"/>
              </a:lnSpc>
              <a:spcBef>
                <a:spcPts val="286"/>
              </a:spcBef>
              <a:spcAft>
                <a:spcPts val="0"/>
              </a:spcAft>
            </a:pPr>
            <a:r>
              <a:rPr sz="2800" b="1" spc="-15" dirty="0">
                <a:solidFill>
                  <a:srgbClr val="843C0C"/>
                </a:solidFill>
                <a:latin typeface="KAHDFT+Arial Bold"/>
                <a:cs typeface="KAHDFT+Arial Bold"/>
              </a:rPr>
              <a:t>опыта</a:t>
            </a:r>
            <a:r>
              <a:rPr sz="2800" b="1" spc="76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800" b="1" dirty="0">
                <a:solidFill>
                  <a:srgbClr val="843C0C"/>
                </a:solidFill>
                <a:latin typeface="KAHDFT+Arial Bold"/>
                <a:cs typeface="KAHDFT+Arial Bold"/>
              </a:rPr>
              <a:t>поведения</a:t>
            </a:r>
          </a:p>
          <a:p>
            <a:pPr marL="167639" marR="0">
              <a:lnSpc>
                <a:spcPts val="3123"/>
              </a:lnSpc>
              <a:spcBef>
                <a:spcPts val="239"/>
              </a:spcBef>
              <a:spcAft>
                <a:spcPts val="0"/>
              </a:spcAft>
            </a:pPr>
            <a:r>
              <a:rPr sz="2800" b="1" dirty="0">
                <a:solidFill>
                  <a:srgbClr val="843C0C"/>
                </a:solidFill>
                <a:latin typeface="KAHDFT+Arial Bold"/>
                <a:cs typeface="KAHDFT+Arial Bold"/>
              </a:rPr>
              <a:t>и деятельности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88815" y="1371409"/>
            <a:ext cx="2978702" cy="980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938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843C0C"/>
                </a:solidFill>
                <a:latin typeface="KAHDFT+Arial Bold"/>
                <a:cs typeface="KAHDFT+Arial Bold"/>
              </a:rPr>
              <a:t>поведения и</a:t>
            </a:r>
          </a:p>
          <a:p>
            <a:pPr marL="0" marR="0">
              <a:lnSpc>
                <a:spcPts val="3579"/>
              </a:lnSpc>
              <a:spcBef>
                <a:spcPts val="213"/>
              </a:spcBef>
              <a:spcAft>
                <a:spcPts val="0"/>
              </a:spcAft>
            </a:pPr>
            <a:r>
              <a:rPr sz="32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35950" y="1360151"/>
            <a:ext cx="3308512" cy="861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7" dirty="0">
                <a:solidFill>
                  <a:srgbClr val="843C0C"/>
                </a:solidFill>
                <a:latin typeface="KAHDFT+Arial Bold"/>
                <a:cs typeface="KAHDFT+Arial Bold"/>
              </a:rPr>
              <a:t>Мотивация</a:t>
            </a:r>
            <a:r>
              <a:rPr sz="2800" b="1" spc="69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800" b="1" spc="-12" dirty="0">
                <a:solidFill>
                  <a:srgbClr val="843C0C"/>
                </a:solidFill>
                <a:latin typeface="KAHDFT+Arial Bold"/>
                <a:cs typeface="KAHDFT+Arial Bold"/>
              </a:rPr>
              <a:t>опыта</a:t>
            </a:r>
          </a:p>
          <a:p>
            <a:pPr marL="466343" marR="0">
              <a:lnSpc>
                <a:spcPts val="3123"/>
              </a:lnSpc>
              <a:spcBef>
                <a:spcPts val="286"/>
              </a:spcBef>
              <a:spcAft>
                <a:spcPts val="0"/>
              </a:spcAft>
            </a:pPr>
            <a:r>
              <a:rPr sz="2800" b="1" dirty="0">
                <a:solidFill>
                  <a:srgbClr val="843C0C"/>
                </a:solidFill>
                <a:latin typeface="KAHDFT+Arial Bold"/>
                <a:cs typeface="KAHDFT+Arial Bold"/>
              </a:rPr>
              <a:t>поведения</a:t>
            </a:r>
            <a:r>
              <a:rPr sz="2800" b="1" spc="27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800" b="1" dirty="0">
                <a:solidFill>
                  <a:srgbClr val="843C0C"/>
                </a:solidFill>
                <a:latin typeface="KAHDFT+Arial Bold"/>
                <a:cs typeface="KAHDFT+Arial Bold"/>
              </a:rPr>
              <a:t>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84946" y="2213591"/>
            <a:ext cx="2618798" cy="43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58868" y="2504291"/>
            <a:ext cx="3045685" cy="627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Рассказ</a:t>
            </a:r>
            <a:r>
              <a:rPr sz="2000" b="1" spc="-18" dirty="0">
                <a:solidFill>
                  <a:srgbClr val="663300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на</a:t>
            </a:r>
            <a:r>
              <a:rPr sz="2000" b="1" spc="-13" dirty="0">
                <a:solidFill>
                  <a:srgbClr val="663300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моральные</a:t>
            </a:r>
          </a:p>
          <a:p>
            <a:pPr marL="1114044" marR="0">
              <a:lnSpc>
                <a:spcPts val="2241"/>
              </a:lnSpc>
              <a:spcBef>
                <a:spcPts val="158"/>
              </a:spcBef>
              <a:spcAft>
                <a:spcPts val="0"/>
              </a:spcAft>
            </a:pPr>
            <a:r>
              <a:rPr sz="2000" b="1" spc="-16" dirty="0">
                <a:solidFill>
                  <a:srgbClr val="663300"/>
                </a:solidFill>
                <a:latin typeface="KAHDFT+Arial Bold"/>
                <a:cs typeface="KAHDFT+Arial Bold"/>
              </a:rPr>
              <a:t>темы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2472" y="2907516"/>
            <a:ext cx="3536209" cy="932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5205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Приучение к</a:t>
            </a:r>
          </a:p>
          <a:p>
            <a:pPr marL="9144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положительным </a:t>
            </a:r>
            <a:r>
              <a:rPr sz="2000" b="1" spc="-18" dirty="0">
                <a:solidFill>
                  <a:srgbClr val="663300"/>
                </a:solidFill>
                <a:latin typeface="KAHDFT+Arial Bold"/>
                <a:cs typeface="KAHDFT+Arial Bold"/>
              </a:rPr>
              <a:t>формам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общественного поведения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09532" y="3030960"/>
            <a:ext cx="161696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Поощрения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17136" y="3205585"/>
            <a:ext cx="3327069" cy="932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Этические</a:t>
            </a:r>
            <a:r>
              <a:rPr sz="2000" b="1" spc="-18" dirty="0">
                <a:solidFill>
                  <a:srgbClr val="663300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беседы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Объяснение</a:t>
            </a:r>
            <a:r>
              <a:rPr sz="2000" b="1" spc="-37" dirty="0">
                <a:solidFill>
                  <a:srgbClr val="663300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поступков</a:t>
            </a:r>
            <a:r>
              <a:rPr sz="2000" b="1" spc="42" dirty="0">
                <a:solidFill>
                  <a:srgbClr val="663300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и</a:t>
            </a:r>
          </a:p>
          <a:p>
            <a:pPr marL="256032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жизненных</a:t>
            </a:r>
            <a:r>
              <a:rPr sz="2000" b="1" spc="-28" dirty="0">
                <a:solidFill>
                  <a:srgbClr val="663300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ситуаций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22436" y="3586691"/>
            <a:ext cx="2389784" cy="627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8" dirty="0">
                <a:solidFill>
                  <a:srgbClr val="663300"/>
                </a:solidFill>
                <a:latin typeface="KAHDFT+Arial Bold"/>
                <a:cs typeface="KAHDFT+Arial Bold"/>
              </a:rPr>
              <a:t>Методы</a:t>
            </a:r>
            <a:r>
              <a:rPr sz="2000" b="1" spc="29" dirty="0">
                <a:solidFill>
                  <a:srgbClr val="663300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развития</a:t>
            </a:r>
          </a:p>
          <a:p>
            <a:pPr marL="646176" marR="0">
              <a:lnSpc>
                <a:spcPts val="2238"/>
              </a:lnSpc>
              <a:spcBef>
                <a:spcPts val="162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эмоций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7900" y="4157831"/>
            <a:ext cx="3542891" cy="770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Воспитывающие</a:t>
            </a:r>
            <a:r>
              <a:rPr sz="2000" b="1" spc="-30" dirty="0">
                <a:solidFill>
                  <a:srgbClr val="663300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ситуации</a:t>
            </a:r>
          </a:p>
          <a:p>
            <a:pPr marL="931113" marR="0">
              <a:lnSpc>
                <a:spcPts val="2238"/>
              </a:lnSpc>
              <a:spcBef>
                <a:spcPts val="1336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Упражнение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806696" y="4305913"/>
            <a:ext cx="2749588" cy="932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46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Личный</a:t>
            </a:r>
            <a:r>
              <a:rPr sz="2000" b="1" spc="-38" dirty="0">
                <a:solidFill>
                  <a:srgbClr val="663300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пример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Разъяснение</a:t>
            </a:r>
            <a:r>
              <a:rPr sz="2000" b="1" spc="-22" dirty="0">
                <a:solidFill>
                  <a:srgbClr val="663300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норм и</a:t>
            </a:r>
          </a:p>
          <a:p>
            <a:pPr marL="118871" marR="0">
              <a:lnSpc>
                <a:spcPts val="2241"/>
              </a:lnSpc>
              <a:spcBef>
                <a:spcPts val="158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правил</a:t>
            </a:r>
            <a:r>
              <a:rPr sz="2000" b="1" spc="-26" dirty="0">
                <a:solidFill>
                  <a:srgbClr val="663300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поведения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18804" y="4288260"/>
            <a:ext cx="259720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Проектные</a:t>
            </a:r>
            <a:r>
              <a:rPr sz="2000" b="1" spc="10" dirty="0">
                <a:solidFill>
                  <a:srgbClr val="663300"/>
                </a:solidFill>
                <a:latin typeface="KAHDFT+Arial Bold"/>
                <a:cs typeface="KAHDFT+Arial Bold"/>
              </a:rPr>
              <a:t> </a:t>
            </a:r>
            <a:r>
              <a:rPr sz="2000" b="1" spc="-17" dirty="0">
                <a:solidFill>
                  <a:srgbClr val="663300"/>
                </a:solidFill>
                <a:latin typeface="KAHDFT+Arial Bold"/>
                <a:cs typeface="KAHDFT+Arial Bold"/>
              </a:rPr>
              <a:t>методы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33460" y="4844266"/>
            <a:ext cx="276886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Игры,</a:t>
            </a:r>
            <a:r>
              <a:rPr sz="2000" b="1" spc="-24" dirty="0">
                <a:solidFill>
                  <a:srgbClr val="663300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соревнования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93596" y="5037179"/>
            <a:ext cx="231215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Игровые</a:t>
            </a:r>
            <a:r>
              <a:rPr sz="2000" b="1" spc="-26" dirty="0">
                <a:solidFill>
                  <a:srgbClr val="663300"/>
                </a:solidFill>
                <a:latin typeface="KAHDFT+Arial Bold"/>
                <a:cs typeface="KAHDFT+Arial Bold"/>
              </a:rPr>
              <a:t> </a:t>
            </a:r>
            <a:r>
              <a:rPr sz="2000" b="1" spc="-17" dirty="0">
                <a:solidFill>
                  <a:srgbClr val="663300"/>
                </a:solidFill>
                <a:latin typeface="KAHDFT+Arial Bold"/>
                <a:cs typeface="KAHDFT+Arial Bold"/>
              </a:rPr>
              <a:t>методы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82668" y="5406267"/>
            <a:ext cx="3197522" cy="62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Чтение </a:t>
            </a:r>
            <a:r>
              <a:rPr sz="2000" b="1" spc="-12" dirty="0">
                <a:solidFill>
                  <a:srgbClr val="663300"/>
                </a:solidFill>
                <a:latin typeface="KAHDFT+Arial Bold"/>
                <a:cs typeface="KAHDFT+Arial Bold"/>
              </a:rPr>
              <a:t>художественной</a:t>
            </a:r>
          </a:p>
          <a:p>
            <a:pPr marL="766572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663300"/>
                </a:solidFill>
                <a:latin typeface="KAHDFT+Arial Bold"/>
                <a:cs typeface="KAHDFT+Arial Bold"/>
              </a:rPr>
              <a:t>литературы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4518" y="973393"/>
            <a:ext cx="9393684" cy="71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5"/>
              </a:lnSpc>
              <a:spcBef>
                <a:spcPts val="0"/>
              </a:spcBef>
              <a:spcAft>
                <a:spcPts val="0"/>
              </a:spcAft>
            </a:pPr>
            <a:r>
              <a:rPr sz="4800" b="1" spc="18" dirty="0">
                <a:solidFill>
                  <a:srgbClr val="843C0C"/>
                </a:solidFill>
                <a:latin typeface="KAHDFT+Arial Bold"/>
                <a:cs typeface="KAHDFT+Arial Bold"/>
              </a:rPr>
              <a:t>Цель</a:t>
            </a:r>
            <a:r>
              <a:rPr sz="4800" b="1" spc="-14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4800" b="1" dirty="0">
                <a:solidFill>
                  <a:srgbClr val="843C0C"/>
                </a:solidFill>
                <a:latin typeface="KAHDFT+Arial Bold"/>
                <a:cs typeface="KAHDFT+Arial Bold"/>
              </a:rPr>
              <a:t>реализации</a:t>
            </a:r>
            <a:r>
              <a:rPr sz="4800" b="1" spc="29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4800" b="1" dirty="0">
                <a:solidFill>
                  <a:srgbClr val="843C0C"/>
                </a:solidFill>
                <a:latin typeface="KAHDFT+Arial Bold"/>
                <a:cs typeface="KAHDFT+Arial Bold"/>
              </a:rPr>
              <a:t>Программы: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7442" y="2184070"/>
            <a:ext cx="10259095" cy="4075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6" marR="0">
              <a:lnSpc>
                <a:spcPts val="5862"/>
              </a:lnSpc>
              <a:spcBef>
                <a:spcPts val="0"/>
              </a:spcBef>
              <a:spcAft>
                <a:spcPts val="0"/>
              </a:spcAft>
            </a:pPr>
            <a:r>
              <a:rPr sz="4800" spc="-41" dirty="0">
                <a:solidFill>
                  <a:srgbClr val="843C0C"/>
                </a:solidFill>
                <a:latin typeface="SDUHJS+Calibri Light"/>
                <a:cs typeface="SDUHJS+Calibri Light"/>
              </a:rPr>
              <a:t>обеспечение</a:t>
            </a:r>
            <a:r>
              <a:rPr sz="4800" spc="-54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spc="-37" dirty="0">
                <a:solidFill>
                  <a:srgbClr val="843C0C"/>
                </a:solidFill>
                <a:latin typeface="SDUHJS+Calibri Light"/>
                <a:cs typeface="SDUHJS+Calibri Light"/>
              </a:rPr>
              <a:t>условий</a:t>
            </a:r>
            <a:r>
              <a:rPr sz="4800" spc="-68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spc="-32" dirty="0">
                <a:solidFill>
                  <a:srgbClr val="843C0C"/>
                </a:solidFill>
                <a:latin typeface="SDUHJS+Calibri Light"/>
                <a:cs typeface="SDUHJS+Calibri Light"/>
              </a:rPr>
              <a:t>для</a:t>
            </a:r>
            <a:r>
              <a:rPr sz="4800" spc="-48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spc="-37" dirty="0">
                <a:solidFill>
                  <a:srgbClr val="843C0C"/>
                </a:solidFill>
                <a:latin typeface="SDUHJS+Calibri Light"/>
                <a:cs typeface="SDUHJS+Calibri Light"/>
              </a:rPr>
              <a:t>дошкольного</a:t>
            </a:r>
          </a:p>
          <a:p>
            <a:pPr marL="62484" marR="0">
              <a:lnSpc>
                <a:spcPts val="5186"/>
              </a:lnSpc>
              <a:spcBef>
                <a:spcPts val="0"/>
              </a:spcBef>
              <a:spcAft>
                <a:spcPts val="0"/>
              </a:spcAft>
            </a:pPr>
            <a:r>
              <a:rPr sz="4800" spc="-40" dirty="0">
                <a:solidFill>
                  <a:srgbClr val="843C0C"/>
                </a:solidFill>
                <a:latin typeface="SDUHJS+Calibri Light"/>
                <a:cs typeface="SDUHJS+Calibri Light"/>
              </a:rPr>
              <a:t>образования,</a:t>
            </a:r>
            <a:r>
              <a:rPr sz="4800" spc="-3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spc="-42" dirty="0">
                <a:solidFill>
                  <a:srgbClr val="843C0C"/>
                </a:solidFill>
                <a:latin typeface="SDUHJS+Calibri Light"/>
                <a:cs typeface="SDUHJS+Calibri Light"/>
              </a:rPr>
              <a:t>определяемых</a:t>
            </a:r>
            <a:r>
              <a:rPr sz="4800" spc="-52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spc="-44" dirty="0">
                <a:solidFill>
                  <a:srgbClr val="843C0C"/>
                </a:solidFill>
                <a:latin typeface="SDUHJS+Calibri Light"/>
                <a:cs typeface="SDUHJS+Calibri Light"/>
              </a:rPr>
              <a:t>общими</a:t>
            </a:r>
            <a:r>
              <a:rPr sz="4800" spc="-63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dirty="0">
                <a:solidFill>
                  <a:srgbClr val="843C0C"/>
                </a:solidFill>
                <a:latin typeface="SDUHJS+Calibri Light"/>
                <a:cs typeface="SDUHJS+Calibri Light"/>
              </a:rPr>
              <a:t>и</a:t>
            </a:r>
          </a:p>
          <a:p>
            <a:pPr marL="0" marR="0">
              <a:lnSpc>
                <a:spcPts val="5183"/>
              </a:lnSpc>
              <a:spcBef>
                <a:spcPts val="0"/>
              </a:spcBef>
              <a:spcAft>
                <a:spcPts val="0"/>
              </a:spcAft>
            </a:pPr>
            <a:r>
              <a:rPr sz="4800" spc="-39" dirty="0">
                <a:solidFill>
                  <a:srgbClr val="843C0C"/>
                </a:solidFill>
                <a:latin typeface="SDUHJS+Calibri Light"/>
                <a:cs typeface="SDUHJS+Calibri Light"/>
              </a:rPr>
              <a:t>особыми</a:t>
            </a:r>
            <a:r>
              <a:rPr sz="4800" spc="-6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spc="-39" dirty="0">
                <a:solidFill>
                  <a:srgbClr val="843C0C"/>
                </a:solidFill>
                <a:latin typeface="SDUHJS+Calibri Light"/>
                <a:cs typeface="SDUHJS+Calibri Light"/>
              </a:rPr>
              <a:t>потребностями</a:t>
            </a:r>
            <a:r>
              <a:rPr sz="4800" spc="-6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spc="-39" dirty="0">
                <a:solidFill>
                  <a:srgbClr val="843C0C"/>
                </a:solidFill>
                <a:latin typeface="SDUHJS+Calibri Light"/>
                <a:cs typeface="SDUHJS+Calibri Light"/>
              </a:rPr>
              <a:t>обучающегося</a:t>
            </a:r>
          </a:p>
          <a:p>
            <a:pPr marL="195046" marR="0">
              <a:lnSpc>
                <a:spcPts val="5186"/>
              </a:lnSpc>
              <a:spcBef>
                <a:spcPts val="0"/>
              </a:spcBef>
              <a:spcAft>
                <a:spcPts val="0"/>
              </a:spcAft>
            </a:pPr>
            <a:r>
              <a:rPr sz="4800" spc="-35" dirty="0">
                <a:solidFill>
                  <a:srgbClr val="843C0C"/>
                </a:solidFill>
                <a:latin typeface="SDUHJS+Calibri Light"/>
                <a:cs typeface="SDUHJS+Calibri Light"/>
              </a:rPr>
              <a:t>раннего</a:t>
            </a:r>
            <a:r>
              <a:rPr sz="4800" spc="-58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dirty="0">
                <a:solidFill>
                  <a:srgbClr val="843C0C"/>
                </a:solidFill>
                <a:latin typeface="SDUHJS+Calibri Light"/>
                <a:cs typeface="SDUHJS+Calibri Light"/>
              </a:rPr>
              <a:t>и</a:t>
            </a:r>
            <a:r>
              <a:rPr sz="4800" spc="-74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spc="-36" dirty="0">
                <a:solidFill>
                  <a:srgbClr val="843C0C"/>
                </a:solidFill>
                <a:latin typeface="SDUHJS+Calibri Light"/>
                <a:cs typeface="SDUHJS+Calibri Light"/>
              </a:rPr>
              <a:t>дошкольного</a:t>
            </a:r>
            <a:r>
              <a:rPr sz="4800" spc="-58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spc="-35" dirty="0">
                <a:solidFill>
                  <a:srgbClr val="843C0C"/>
                </a:solidFill>
                <a:latin typeface="SDUHJS+Calibri Light"/>
                <a:cs typeface="SDUHJS+Calibri Light"/>
              </a:rPr>
              <a:t>возраста</a:t>
            </a:r>
            <a:r>
              <a:rPr sz="4800" spc="-70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dirty="0">
                <a:solidFill>
                  <a:srgbClr val="843C0C"/>
                </a:solidFill>
                <a:latin typeface="SDUHJS+Calibri Light"/>
                <a:cs typeface="SDUHJS+Calibri Light"/>
              </a:rPr>
              <a:t>с</a:t>
            </a:r>
            <a:r>
              <a:rPr sz="4800" spc="-69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spc="-32" dirty="0">
                <a:solidFill>
                  <a:srgbClr val="843C0C"/>
                </a:solidFill>
                <a:latin typeface="SDUHJS+Calibri Light"/>
                <a:cs typeface="SDUHJS+Calibri Light"/>
              </a:rPr>
              <a:t>УО,</a:t>
            </a:r>
          </a:p>
          <a:p>
            <a:pPr marL="182854" marR="0">
              <a:lnSpc>
                <a:spcPts val="5183"/>
              </a:lnSpc>
              <a:spcBef>
                <a:spcPts val="0"/>
              </a:spcBef>
              <a:spcAft>
                <a:spcPts val="0"/>
              </a:spcAft>
            </a:pPr>
            <a:r>
              <a:rPr sz="4800" spc="-43" dirty="0">
                <a:solidFill>
                  <a:srgbClr val="843C0C"/>
                </a:solidFill>
                <a:latin typeface="SDUHJS+Calibri Light"/>
                <a:cs typeface="SDUHJS+Calibri Light"/>
              </a:rPr>
              <a:t>индивидуальными</a:t>
            </a:r>
            <a:r>
              <a:rPr sz="4800" spc="-63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spc="-39" dirty="0">
                <a:solidFill>
                  <a:srgbClr val="843C0C"/>
                </a:solidFill>
                <a:latin typeface="SDUHJS+Calibri Light"/>
                <a:cs typeface="SDUHJS+Calibri Light"/>
              </a:rPr>
              <a:t>особенностями</a:t>
            </a:r>
            <a:r>
              <a:rPr sz="4800" spc="-6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spc="-22" dirty="0">
                <a:solidFill>
                  <a:srgbClr val="843C0C"/>
                </a:solidFill>
                <a:latin typeface="SDUHJS+Calibri Light"/>
                <a:cs typeface="SDUHJS+Calibri Light"/>
              </a:rPr>
              <a:t>его</a:t>
            </a:r>
          </a:p>
          <a:p>
            <a:pPr marL="1029055" marR="0">
              <a:lnSpc>
                <a:spcPts val="5186"/>
              </a:lnSpc>
              <a:spcBef>
                <a:spcPts val="0"/>
              </a:spcBef>
              <a:spcAft>
                <a:spcPts val="0"/>
              </a:spcAft>
            </a:pPr>
            <a:r>
              <a:rPr sz="4800" spc="-39" dirty="0">
                <a:solidFill>
                  <a:srgbClr val="843C0C"/>
                </a:solidFill>
                <a:latin typeface="SDUHJS+Calibri Light"/>
                <a:cs typeface="SDUHJS+Calibri Light"/>
              </a:rPr>
              <a:t>развития</a:t>
            </a:r>
            <a:r>
              <a:rPr sz="4800" spc="-57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dirty="0">
                <a:solidFill>
                  <a:srgbClr val="843C0C"/>
                </a:solidFill>
                <a:latin typeface="SDUHJS+Calibri Light"/>
                <a:cs typeface="SDUHJS+Calibri Light"/>
              </a:rPr>
              <a:t>и</a:t>
            </a:r>
            <a:r>
              <a:rPr sz="4800" spc="-74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spc="-36" dirty="0">
                <a:solidFill>
                  <a:srgbClr val="843C0C"/>
                </a:solidFill>
                <a:latin typeface="SDUHJS+Calibri Light"/>
                <a:cs typeface="SDUHJS+Calibri Light"/>
              </a:rPr>
              <a:t>состояния</a:t>
            </a:r>
            <a:r>
              <a:rPr sz="4800" spc="-69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4800" spc="-36" dirty="0">
                <a:solidFill>
                  <a:srgbClr val="843C0C"/>
                </a:solidFill>
                <a:latin typeface="SDUHJS+Calibri Light"/>
                <a:cs typeface="SDUHJS+Calibri Light"/>
              </a:rPr>
              <a:t>здоровья.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616" y="1448430"/>
            <a:ext cx="8605410" cy="48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4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1.</a:t>
            </a:r>
            <a:r>
              <a:rPr sz="2900" spc="-5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1" dirty="0">
                <a:solidFill>
                  <a:srgbClr val="843C0C"/>
                </a:solidFill>
                <a:latin typeface="SDUHJS+Calibri Light"/>
                <a:cs typeface="SDUHJS+Calibri Light"/>
              </a:rPr>
              <a:t>Реализация</a:t>
            </a:r>
            <a:r>
              <a:rPr sz="2900" spc="-52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5" dirty="0">
                <a:solidFill>
                  <a:srgbClr val="843C0C"/>
                </a:solidFill>
                <a:latin typeface="SDUHJS+Calibri Light"/>
                <a:cs typeface="SDUHJS+Calibri Light"/>
              </a:rPr>
              <a:t>содержания</a:t>
            </a:r>
            <a:r>
              <a:rPr sz="2900" spc="-48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19" dirty="0">
                <a:solidFill>
                  <a:srgbClr val="843C0C"/>
                </a:solidFill>
                <a:latin typeface="SDUHJS+Calibri Light"/>
                <a:cs typeface="SDUHJS+Calibri Light"/>
              </a:rPr>
              <a:t>АОП</a:t>
            </a:r>
            <a:r>
              <a:rPr sz="2900" spc="-51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1" dirty="0">
                <a:solidFill>
                  <a:srgbClr val="843C0C"/>
                </a:solidFill>
                <a:latin typeface="SDUHJS+Calibri Light"/>
                <a:cs typeface="SDUHJS+Calibri Light"/>
              </a:rPr>
              <a:t>ДО</a:t>
            </a:r>
            <a:r>
              <a:rPr sz="2900" spc="-3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7" dirty="0">
                <a:solidFill>
                  <a:srgbClr val="843C0C"/>
                </a:solidFill>
                <a:latin typeface="SDUHJS+Calibri Light"/>
                <a:cs typeface="SDUHJS+Calibri Light"/>
              </a:rPr>
              <a:t>обучающимися</a:t>
            </a:r>
            <a:r>
              <a:rPr sz="2900" spc="-34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15" dirty="0">
                <a:solidFill>
                  <a:srgbClr val="843C0C"/>
                </a:solidFill>
                <a:latin typeface="SDUHJS+Calibri Light"/>
                <a:cs typeface="SDUHJS+Calibri Light"/>
              </a:rPr>
              <a:t>ЗПР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616" y="1846448"/>
            <a:ext cx="11791219" cy="1283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4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2.</a:t>
            </a:r>
            <a:r>
              <a:rPr sz="2900" spc="-5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4" dirty="0">
                <a:solidFill>
                  <a:srgbClr val="843C0C"/>
                </a:solidFill>
                <a:latin typeface="SDUHJS+Calibri Light"/>
                <a:cs typeface="SDUHJS+Calibri Light"/>
              </a:rPr>
              <a:t>Коррекция</a:t>
            </a:r>
            <a:r>
              <a:rPr sz="2900" spc="-34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2" dirty="0">
                <a:solidFill>
                  <a:srgbClr val="843C0C"/>
                </a:solidFill>
                <a:latin typeface="SDUHJS+Calibri Light"/>
                <a:cs typeface="SDUHJS+Calibri Light"/>
              </a:rPr>
              <a:t>недостатков</a:t>
            </a:r>
            <a:r>
              <a:rPr sz="2900" spc="-52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3" dirty="0">
                <a:solidFill>
                  <a:srgbClr val="843C0C"/>
                </a:solidFill>
                <a:latin typeface="SDUHJS+Calibri Light"/>
                <a:cs typeface="SDUHJS+Calibri Light"/>
              </a:rPr>
              <a:t>психофизического</a:t>
            </a:r>
            <a:r>
              <a:rPr sz="2900" spc="-4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0" dirty="0">
                <a:solidFill>
                  <a:srgbClr val="843C0C"/>
                </a:solidFill>
                <a:latin typeface="SDUHJS+Calibri Light"/>
                <a:cs typeface="SDUHJS+Calibri Light"/>
              </a:rPr>
              <a:t>развития</a:t>
            </a:r>
            <a:r>
              <a:rPr sz="2900" spc="-41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6" dirty="0">
                <a:solidFill>
                  <a:srgbClr val="843C0C"/>
                </a:solidFill>
                <a:latin typeface="SDUHJS+Calibri Light"/>
                <a:cs typeface="SDUHJS+Calibri Light"/>
              </a:rPr>
              <a:t>обучающихся</a:t>
            </a:r>
            <a:r>
              <a:rPr sz="2900" spc="-3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с</a:t>
            </a:r>
            <a:r>
              <a:rPr sz="2900" spc="-30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17" dirty="0">
                <a:solidFill>
                  <a:srgbClr val="843C0C"/>
                </a:solidFill>
                <a:latin typeface="SDUHJS+Calibri Light"/>
                <a:cs typeface="SDUHJS+Calibri Light"/>
              </a:rPr>
              <a:t>УО.</a:t>
            </a:r>
          </a:p>
          <a:p>
            <a:pPr marL="0" marR="0">
              <a:lnSpc>
                <a:spcPts val="3131"/>
              </a:lnSpc>
              <a:spcBef>
                <a:spcPts val="50"/>
              </a:spcBef>
              <a:spcAft>
                <a:spcPts val="0"/>
              </a:spcAft>
            </a:pP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3.</a:t>
            </a:r>
            <a:r>
              <a:rPr sz="2900" spc="-5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2" dirty="0">
                <a:solidFill>
                  <a:srgbClr val="843C0C"/>
                </a:solidFill>
                <a:latin typeface="SDUHJS+Calibri Light"/>
                <a:cs typeface="SDUHJS+Calibri Light"/>
              </a:rPr>
              <a:t>Охрана</a:t>
            </a:r>
            <a:r>
              <a:rPr sz="2900" spc="-52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и</a:t>
            </a:r>
            <a:r>
              <a:rPr sz="2900" spc="-1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7" dirty="0">
                <a:solidFill>
                  <a:srgbClr val="843C0C"/>
                </a:solidFill>
                <a:latin typeface="SDUHJS+Calibri Light"/>
                <a:cs typeface="SDUHJS+Calibri Light"/>
              </a:rPr>
              <a:t>укрепление</a:t>
            </a:r>
            <a:r>
              <a:rPr sz="2900" spc="-4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2" dirty="0">
                <a:solidFill>
                  <a:srgbClr val="843C0C"/>
                </a:solidFill>
                <a:latin typeface="SDUHJS+Calibri Light"/>
                <a:cs typeface="SDUHJS+Calibri Light"/>
              </a:rPr>
              <a:t>физического</a:t>
            </a:r>
            <a:r>
              <a:rPr sz="2900" spc="-47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и</a:t>
            </a:r>
            <a:r>
              <a:rPr sz="2900" spc="-3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1" dirty="0">
                <a:solidFill>
                  <a:srgbClr val="843C0C"/>
                </a:solidFill>
                <a:latin typeface="SDUHJS+Calibri Light"/>
                <a:cs typeface="SDUHJS+Calibri Light"/>
              </a:rPr>
              <a:t>психического</a:t>
            </a:r>
            <a:r>
              <a:rPr sz="2900" spc="-47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1" dirty="0">
                <a:solidFill>
                  <a:srgbClr val="843C0C"/>
                </a:solidFill>
                <a:latin typeface="SDUHJS+Calibri Light"/>
                <a:cs typeface="SDUHJS+Calibri Light"/>
              </a:rPr>
              <a:t>здоровья</a:t>
            </a:r>
            <a:r>
              <a:rPr sz="2900" spc="-52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5" dirty="0">
                <a:solidFill>
                  <a:srgbClr val="843C0C"/>
                </a:solidFill>
                <a:latin typeface="SDUHJS+Calibri Light"/>
                <a:cs typeface="SDUHJS+Calibri Light"/>
              </a:rPr>
              <a:t>обучающихся</a:t>
            </a:r>
          </a:p>
          <a:p>
            <a:pPr marL="0" marR="0">
              <a:lnSpc>
                <a:spcPts val="3132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с</a:t>
            </a:r>
            <a:r>
              <a:rPr sz="2900" spc="-30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10" dirty="0">
                <a:solidFill>
                  <a:srgbClr val="843C0C"/>
                </a:solidFill>
                <a:latin typeface="SDUHJS+Calibri Light"/>
                <a:cs typeface="SDUHJS+Calibri Light"/>
              </a:rPr>
              <a:t>УО</a:t>
            </a:r>
            <a:r>
              <a:rPr sz="2900" spc="-57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в</a:t>
            </a:r>
            <a:r>
              <a:rPr sz="2900" spc="-29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том</a:t>
            </a:r>
            <a:r>
              <a:rPr sz="2900" spc="-6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18" dirty="0">
                <a:solidFill>
                  <a:srgbClr val="843C0C"/>
                </a:solidFill>
                <a:latin typeface="SDUHJS+Calibri Light"/>
                <a:cs typeface="SDUHJS+Calibri Light"/>
              </a:rPr>
              <a:t>числе</a:t>
            </a:r>
            <a:r>
              <a:rPr sz="2900" spc="-5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16" dirty="0">
                <a:solidFill>
                  <a:srgbClr val="843C0C"/>
                </a:solidFill>
                <a:latin typeface="SDUHJS+Calibri Light"/>
                <a:cs typeface="SDUHJS+Calibri Light"/>
              </a:rPr>
              <a:t>их</a:t>
            </a:r>
            <a:r>
              <a:rPr sz="2900" spc="-29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4" dirty="0">
                <a:solidFill>
                  <a:srgbClr val="843C0C"/>
                </a:solidFill>
                <a:latin typeface="SDUHJS+Calibri Light"/>
                <a:cs typeface="SDUHJS+Calibri Light"/>
              </a:rPr>
              <a:t>эмоционального</a:t>
            </a:r>
            <a:r>
              <a:rPr sz="2900" spc="-33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3" dirty="0">
                <a:solidFill>
                  <a:srgbClr val="843C0C"/>
                </a:solidFill>
                <a:latin typeface="SDUHJS+Calibri Light"/>
                <a:cs typeface="SDUHJS+Calibri Light"/>
              </a:rPr>
              <a:t>благополучия.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0616" y="3039449"/>
            <a:ext cx="10217462" cy="886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7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4.</a:t>
            </a:r>
            <a:r>
              <a:rPr sz="2900" spc="-41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2" dirty="0">
                <a:solidFill>
                  <a:srgbClr val="843C0C"/>
                </a:solidFill>
                <a:latin typeface="SDUHJS+Calibri Light"/>
                <a:cs typeface="SDUHJS+Calibri Light"/>
              </a:rPr>
              <a:t>Создание</a:t>
            </a:r>
            <a:r>
              <a:rPr sz="2900" spc="-49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5" dirty="0">
                <a:solidFill>
                  <a:srgbClr val="843C0C"/>
                </a:solidFill>
                <a:latin typeface="SDUHJS+Calibri Light"/>
                <a:cs typeface="SDUHJS+Calibri Light"/>
              </a:rPr>
              <a:t>благоприятных</a:t>
            </a:r>
            <a:r>
              <a:rPr sz="2900" spc="-42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0" dirty="0">
                <a:solidFill>
                  <a:srgbClr val="843C0C"/>
                </a:solidFill>
                <a:latin typeface="SDUHJS+Calibri Light"/>
                <a:cs typeface="SDUHJS+Calibri Light"/>
              </a:rPr>
              <a:t>условий</a:t>
            </a:r>
            <a:r>
              <a:rPr sz="2900" spc="-52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18" dirty="0">
                <a:solidFill>
                  <a:srgbClr val="843C0C"/>
                </a:solidFill>
                <a:latin typeface="SDUHJS+Calibri Light"/>
                <a:cs typeface="SDUHJS+Calibri Light"/>
              </a:rPr>
              <a:t>для</a:t>
            </a:r>
            <a:r>
              <a:rPr sz="2900" spc="-41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0" dirty="0">
                <a:solidFill>
                  <a:srgbClr val="843C0C"/>
                </a:solidFill>
                <a:latin typeface="SDUHJS+Calibri Light"/>
                <a:cs typeface="SDUHJS+Calibri Light"/>
              </a:rPr>
              <a:t>развития</a:t>
            </a:r>
            <a:r>
              <a:rPr sz="2900" spc="-39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3" dirty="0">
                <a:solidFill>
                  <a:srgbClr val="843C0C"/>
                </a:solidFill>
                <a:latin typeface="SDUHJS+Calibri Light"/>
                <a:cs typeface="SDUHJS+Calibri Light"/>
              </a:rPr>
              <a:t>способностей</a:t>
            </a:r>
            <a:r>
              <a:rPr sz="2900" spc="-49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и</a:t>
            </a:r>
          </a:p>
          <a:p>
            <a:pPr marL="0" marR="0">
              <a:lnSpc>
                <a:spcPts val="3133"/>
              </a:lnSpc>
              <a:spcBef>
                <a:spcPts val="50"/>
              </a:spcBef>
              <a:spcAft>
                <a:spcPts val="0"/>
              </a:spcAft>
            </a:pPr>
            <a:r>
              <a:rPr sz="2900" spc="-22" dirty="0">
                <a:solidFill>
                  <a:srgbClr val="843C0C"/>
                </a:solidFill>
                <a:latin typeface="SDUHJS+Calibri Light"/>
                <a:cs typeface="SDUHJS+Calibri Light"/>
              </a:rPr>
              <a:t>творческого</a:t>
            </a:r>
            <a:r>
              <a:rPr sz="2900" spc="-34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4" dirty="0">
                <a:solidFill>
                  <a:srgbClr val="843C0C"/>
                </a:solidFill>
                <a:latin typeface="SDUHJS+Calibri Light"/>
                <a:cs typeface="SDUHJS+Calibri Light"/>
              </a:rPr>
              <a:t>потенциала</a:t>
            </a:r>
            <a:r>
              <a:rPr sz="2900" spc="-40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1" dirty="0">
                <a:solidFill>
                  <a:srgbClr val="843C0C"/>
                </a:solidFill>
                <a:latin typeface="SDUHJS+Calibri Light"/>
                <a:cs typeface="SDUHJS+Calibri Light"/>
              </a:rPr>
              <a:t>каждого</a:t>
            </a:r>
            <a:r>
              <a:rPr sz="2900" spc="-48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4" dirty="0">
                <a:solidFill>
                  <a:srgbClr val="843C0C"/>
                </a:solidFill>
                <a:latin typeface="SDUHJS+Calibri Light"/>
                <a:cs typeface="SDUHJS+Calibri Light"/>
              </a:rPr>
              <a:t>ребенка</a:t>
            </a:r>
            <a:r>
              <a:rPr sz="2900" spc="-51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с</a:t>
            </a:r>
            <a:r>
              <a:rPr sz="2900" spc="-10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0" dirty="0">
                <a:solidFill>
                  <a:srgbClr val="843C0C"/>
                </a:solidFill>
                <a:latin typeface="SDUHJS+Calibri Light"/>
                <a:cs typeface="SDUHJS+Calibri Light"/>
              </a:rPr>
              <a:t>УО.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0616" y="3835522"/>
            <a:ext cx="11842718" cy="2875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4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5.</a:t>
            </a:r>
            <a:r>
              <a:rPr sz="2900" spc="-5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1" dirty="0">
                <a:solidFill>
                  <a:srgbClr val="843C0C"/>
                </a:solidFill>
                <a:latin typeface="SDUHJS+Calibri Light"/>
                <a:cs typeface="SDUHJS+Calibri Light"/>
              </a:rPr>
              <a:t>Создание</a:t>
            </a:r>
            <a:r>
              <a:rPr sz="2900" spc="-52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4" dirty="0">
                <a:solidFill>
                  <a:srgbClr val="843C0C"/>
                </a:solidFill>
                <a:latin typeface="SDUHJS+Calibri Light"/>
                <a:cs typeface="SDUHJS+Calibri Light"/>
              </a:rPr>
              <a:t>социокультурной</a:t>
            </a:r>
            <a:r>
              <a:rPr sz="2900" spc="-47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3" dirty="0">
                <a:solidFill>
                  <a:srgbClr val="843C0C"/>
                </a:solidFill>
                <a:latin typeface="SDUHJS+Calibri Light"/>
                <a:cs typeface="SDUHJS+Calibri Light"/>
              </a:rPr>
              <a:t>среды,</a:t>
            </a:r>
            <a:r>
              <a:rPr sz="2900" spc="-21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5" dirty="0">
                <a:solidFill>
                  <a:srgbClr val="843C0C"/>
                </a:solidFill>
                <a:latin typeface="SDUHJS+Calibri Light"/>
                <a:cs typeface="SDUHJS+Calibri Light"/>
              </a:rPr>
              <a:t>соответствующей</a:t>
            </a:r>
            <a:r>
              <a:rPr sz="2900" spc="-4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16" dirty="0">
                <a:solidFill>
                  <a:srgbClr val="843C0C"/>
                </a:solidFill>
                <a:latin typeface="SDUHJS+Calibri Light"/>
                <a:cs typeface="SDUHJS+Calibri Light"/>
              </a:rPr>
              <a:t>психо</a:t>
            </a:r>
            <a:r>
              <a:rPr sz="2900" spc="-12" dirty="0">
                <a:solidFill>
                  <a:srgbClr val="843C0C"/>
                </a:solidFill>
                <a:latin typeface="SMSWIB+Calibri Light"/>
                <a:cs typeface="SMSWIB+Calibri Light"/>
              </a:rPr>
              <a:t>-</a:t>
            </a:r>
            <a:r>
              <a:rPr sz="2900" spc="-26" dirty="0">
                <a:solidFill>
                  <a:srgbClr val="843C0C"/>
                </a:solidFill>
                <a:latin typeface="SDUHJS+Calibri Light"/>
                <a:cs typeface="SDUHJS+Calibri Light"/>
              </a:rPr>
              <a:t>физическим</a:t>
            </a:r>
            <a:r>
              <a:rPr sz="2900" spc="-61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и</a:t>
            </a:r>
          </a:p>
          <a:p>
            <a:pPr marL="0" marR="0">
              <a:lnSpc>
                <a:spcPts val="3131"/>
              </a:lnSpc>
              <a:spcBef>
                <a:spcPts val="50"/>
              </a:spcBef>
              <a:spcAft>
                <a:spcPts val="0"/>
              </a:spcAft>
            </a:pPr>
            <a:r>
              <a:rPr sz="2900" spc="-27" dirty="0">
                <a:solidFill>
                  <a:srgbClr val="843C0C"/>
                </a:solidFill>
                <a:latin typeface="SDUHJS+Calibri Light"/>
                <a:cs typeface="SDUHJS+Calibri Light"/>
              </a:rPr>
              <a:t>индивидуальным</a:t>
            </a:r>
            <a:r>
              <a:rPr sz="2900" spc="-58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3" dirty="0">
                <a:solidFill>
                  <a:srgbClr val="843C0C"/>
                </a:solidFill>
                <a:latin typeface="SDUHJS+Calibri Light"/>
                <a:cs typeface="SDUHJS+Calibri Light"/>
              </a:rPr>
              <a:t>особенностям</a:t>
            </a:r>
            <a:r>
              <a:rPr sz="2900" spc="-62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0" dirty="0">
                <a:solidFill>
                  <a:srgbClr val="843C0C"/>
                </a:solidFill>
                <a:latin typeface="SDUHJS+Calibri Light"/>
                <a:cs typeface="SDUHJS+Calibri Light"/>
              </a:rPr>
              <a:t>развития</a:t>
            </a:r>
            <a:r>
              <a:rPr sz="2900" spc="-51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5" dirty="0">
                <a:solidFill>
                  <a:srgbClr val="843C0C"/>
                </a:solidFill>
                <a:latin typeface="SDUHJS+Calibri Light"/>
                <a:cs typeface="SDUHJS+Calibri Light"/>
              </a:rPr>
              <a:t>обучающихся</a:t>
            </a:r>
            <a:r>
              <a:rPr sz="2900" spc="-34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с</a:t>
            </a:r>
            <a:r>
              <a:rPr sz="2900" spc="-17" dirty="0">
                <a:solidFill>
                  <a:srgbClr val="843C0C"/>
                </a:solidFill>
                <a:latin typeface="SDUHJS+Calibri Light"/>
                <a:cs typeface="SDUHJS+Calibri Light"/>
              </a:rPr>
              <a:t> УО.</a:t>
            </a:r>
          </a:p>
          <a:p>
            <a:pPr marL="0" marR="0">
              <a:lnSpc>
                <a:spcPts val="3135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6.</a:t>
            </a:r>
            <a:r>
              <a:rPr sz="2900" spc="-5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8" dirty="0">
                <a:solidFill>
                  <a:srgbClr val="843C0C"/>
                </a:solidFill>
                <a:latin typeface="SDUHJS+Calibri Light"/>
                <a:cs typeface="SDUHJS+Calibri Light"/>
              </a:rPr>
              <a:t>Объединение</a:t>
            </a:r>
            <a:r>
              <a:rPr sz="2900" spc="-4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5" dirty="0">
                <a:solidFill>
                  <a:srgbClr val="843C0C"/>
                </a:solidFill>
                <a:latin typeface="SDUHJS+Calibri Light"/>
                <a:cs typeface="SDUHJS+Calibri Light"/>
              </a:rPr>
              <a:t>обучения</a:t>
            </a:r>
            <a:r>
              <a:rPr sz="2900" spc="-33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и</a:t>
            </a:r>
            <a:r>
              <a:rPr sz="2900" spc="-3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3" dirty="0">
                <a:solidFill>
                  <a:srgbClr val="843C0C"/>
                </a:solidFill>
                <a:latin typeface="SDUHJS+Calibri Light"/>
                <a:cs typeface="SDUHJS+Calibri Light"/>
              </a:rPr>
              <a:t>воспитания</a:t>
            </a:r>
            <a:r>
              <a:rPr sz="2900" spc="-3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в</a:t>
            </a:r>
            <a:r>
              <a:rPr sz="2900" spc="-29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3" dirty="0">
                <a:solidFill>
                  <a:srgbClr val="843C0C"/>
                </a:solidFill>
                <a:latin typeface="SDUHJS+Calibri Light"/>
                <a:cs typeface="SDUHJS+Calibri Light"/>
              </a:rPr>
              <a:t>целостный</a:t>
            </a:r>
            <a:r>
              <a:rPr sz="2900" spc="-47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5" dirty="0">
                <a:solidFill>
                  <a:srgbClr val="843C0C"/>
                </a:solidFill>
                <a:latin typeface="SDUHJS+Calibri Light"/>
                <a:cs typeface="SDUHJS+Calibri Light"/>
              </a:rPr>
              <a:t>образовательный</a:t>
            </a:r>
          </a:p>
          <a:p>
            <a:pPr marL="0" marR="0">
              <a:lnSpc>
                <a:spcPts val="3131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2" dirty="0">
                <a:solidFill>
                  <a:srgbClr val="843C0C"/>
                </a:solidFill>
                <a:latin typeface="SDUHJS+Calibri Light"/>
                <a:cs typeface="SDUHJS+Calibri Light"/>
              </a:rPr>
              <a:t>процесс</a:t>
            </a:r>
            <a:r>
              <a:rPr sz="2900" spc="-31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на</a:t>
            </a:r>
            <a:r>
              <a:rPr sz="2900" spc="-54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0" dirty="0">
                <a:solidFill>
                  <a:srgbClr val="843C0C"/>
                </a:solidFill>
                <a:latin typeface="SDUHJS+Calibri Light"/>
                <a:cs typeface="SDUHJS+Calibri Light"/>
              </a:rPr>
              <a:t>основе</a:t>
            </a:r>
            <a:r>
              <a:rPr sz="2900" spc="-42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3" dirty="0">
                <a:solidFill>
                  <a:srgbClr val="843C0C"/>
                </a:solidFill>
                <a:latin typeface="SDUHJS+Calibri Light"/>
                <a:cs typeface="SDUHJS+Calibri Light"/>
              </a:rPr>
              <a:t>духовно</a:t>
            </a:r>
            <a:r>
              <a:rPr sz="2900" spc="-12" dirty="0">
                <a:solidFill>
                  <a:srgbClr val="843C0C"/>
                </a:solidFill>
                <a:latin typeface="SMSWIB+Calibri Light"/>
                <a:cs typeface="SMSWIB+Calibri Light"/>
              </a:rPr>
              <a:t>-</a:t>
            </a:r>
            <a:r>
              <a:rPr sz="2900" spc="-29" dirty="0">
                <a:solidFill>
                  <a:srgbClr val="843C0C"/>
                </a:solidFill>
                <a:latin typeface="SDUHJS+Calibri Light"/>
                <a:cs typeface="SDUHJS+Calibri Light"/>
              </a:rPr>
              <a:t>нравственных</a:t>
            </a:r>
            <a:r>
              <a:rPr sz="2900" spc="-40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и</a:t>
            </a:r>
            <a:r>
              <a:rPr sz="2900" spc="-3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4" dirty="0">
                <a:solidFill>
                  <a:srgbClr val="843C0C"/>
                </a:solidFill>
                <a:latin typeface="SDUHJS+Calibri Light"/>
                <a:cs typeface="SDUHJS+Calibri Light"/>
              </a:rPr>
              <a:t>социокультурных</a:t>
            </a:r>
            <a:r>
              <a:rPr sz="2900" spc="-4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4" dirty="0">
                <a:solidFill>
                  <a:srgbClr val="843C0C"/>
                </a:solidFill>
                <a:latin typeface="SDUHJS+Calibri Light"/>
                <a:cs typeface="SDUHJS+Calibri Light"/>
              </a:rPr>
              <a:t>ценностей.</a:t>
            </a:r>
          </a:p>
          <a:p>
            <a:pPr marL="0" marR="0">
              <a:lnSpc>
                <a:spcPts val="3131"/>
              </a:lnSpc>
              <a:spcBef>
                <a:spcPts val="50"/>
              </a:spcBef>
              <a:spcAft>
                <a:spcPts val="0"/>
              </a:spcAft>
            </a:pP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7.</a:t>
            </a:r>
            <a:r>
              <a:rPr sz="2900" spc="-41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6" dirty="0">
                <a:solidFill>
                  <a:srgbClr val="843C0C"/>
                </a:solidFill>
                <a:latin typeface="SDUHJS+Calibri Light"/>
                <a:cs typeface="SDUHJS+Calibri Light"/>
              </a:rPr>
              <a:t>Обеспечение</a:t>
            </a:r>
            <a:r>
              <a:rPr sz="2900" spc="-4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1" dirty="0">
                <a:solidFill>
                  <a:srgbClr val="843C0C"/>
                </a:solidFill>
                <a:latin typeface="SDUHJS+Calibri Light"/>
                <a:cs typeface="SDUHJS+Calibri Light"/>
              </a:rPr>
              <a:t>психолого</a:t>
            </a:r>
            <a:r>
              <a:rPr sz="2900" spc="-12" dirty="0">
                <a:solidFill>
                  <a:srgbClr val="843C0C"/>
                </a:solidFill>
                <a:latin typeface="SMSWIB+Calibri Light"/>
                <a:cs typeface="SMSWIB+Calibri Light"/>
              </a:rPr>
              <a:t>-</a:t>
            </a:r>
            <a:r>
              <a:rPr sz="2900" spc="-25" dirty="0">
                <a:solidFill>
                  <a:srgbClr val="843C0C"/>
                </a:solidFill>
                <a:latin typeface="SDUHJS+Calibri Light"/>
                <a:cs typeface="SDUHJS+Calibri Light"/>
              </a:rPr>
              <a:t>педагогической</a:t>
            </a:r>
            <a:r>
              <a:rPr sz="2900" spc="-3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5" dirty="0">
                <a:solidFill>
                  <a:srgbClr val="843C0C"/>
                </a:solidFill>
                <a:latin typeface="SDUHJS+Calibri Light"/>
                <a:cs typeface="SDUHJS+Calibri Light"/>
              </a:rPr>
              <a:t>поддержки</a:t>
            </a:r>
            <a:r>
              <a:rPr sz="2900" spc="-47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4" dirty="0">
                <a:solidFill>
                  <a:srgbClr val="843C0C"/>
                </a:solidFill>
                <a:latin typeface="SDUHJS+Calibri Light"/>
                <a:cs typeface="SDUHJS+Calibri Light"/>
              </a:rPr>
              <a:t>родителей</a:t>
            </a:r>
            <a:r>
              <a:rPr sz="2900" spc="-47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1" dirty="0">
                <a:solidFill>
                  <a:srgbClr val="843C0C"/>
                </a:solidFill>
                <a:latin typeface="SDUHJS+Calibri Light"/>
                <a:cs typeface="SDUHJS+Calibri Light"/>
              </a:rPr>
              <a:t>(законных</a:t>
            </a:r>
          </a:p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6" dirty="0">
                <a:solidFill>
                  <a:srgbClr val="843C0C"/>
                </a:solidFill>
                <a:latin typeface="SDUHJS+Calibri Light"/>
                <a:cs typeface="SDUHJS+Calibri Light"/>
              </a:rPr>
              <a:t>представителей)</a:t>
            </a:r>
            <a:r>
              <a:rPr sz="2900" spc="-33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и</a:t>
            </a:r>
            <a:r>
              <a:rPr sz="2900" spc="-3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5" dirty="0">
                <a:solidFill>
                  <a:srgbClr val="843C0C"/>
                </a:solidFill>
                <a:latin typeface="SDUHJS+Calibri Light"/>
                <a:cs typeface="SDUHJS+Calibri Light"/>
              </a:rPr>
              <a:t>повышение</a:t>
            </a:r>
            <a:r>
              <a:rPr sz="2900" spc="-48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16" dirty="0">
                <a:solidFill>
                  <a:srgbClr val="843C0C"/>
                </a:solidFill>
                <a:latin typeface="SDUHJS+Calibri Light"/>
                <a:cs typeface="SDUHJS+Calibri Light"/>
              </a:rPr>
              <a:t>их</a:t>
            </a:r>
            <a:r>
              <a:rPr sz="2900" spc="-29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4" dirty="0">
                <a:solidFill>
                  <a:srgbClr val="843C0C"/>
                </a:solidFill>
                <a:latin typeface="SDUHJS+Calibri Light"/>
                <a:cs typeface="SDUHJS+Calibri Light"/>
              </a:rPr>
              <a:t>компетентности</a:t>
            </a:r>
            <a:r>
              <a:rPr sz="2900" spc="-4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dirty="0">
                <a:solidFill>
                  <a:srgbClr val="843C0C"/>
                </a:solidFill>
                <a:latin typeface="SDUHJS+Calibri Light"/>
                <a:cs typeface="SDUHJS+Calibri Light"/>
              </a:rPr>
              <a:t>в</a:t>
            </a:r>
            <a:r>
              <a:rPr sz="2900" spc="-29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2" dirty="0">
                <a:solidFill>
                  <a:srgbClr val="843C0C"/>
                </a:solidFill>
                <a:latin typeface="SDUHJS+Calibri Light"/>
                <a:cs typeface="SDUHJS+Calibri Light"/>
              </a:rPr>
              <a:t>вопросах</a:t>
            </a:r>
            <a:r>
              <a:rPr sz="2900" spc="-4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1" dirty="0">
                <a:solidFill>
                  <a:srgbClr val="843C0C"/>
                </a:solidFill>
                <a:latin typeface="SDUHJS+Calibri Light"/>
                <a:cs typeface="SDUHJS+Calibri Light"/>
              </a:rPr>
              <a:t>развития,</a:t>
            </a:r>
          </a:p>
          <a:p>
            <a:pPr marL="0" marR="0">
              <a:lnSpc>
                <a:spcPts val="3132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3" dirty="0">
                <a:solidFill>
                  <a:srgbClr val="843C0C"/>
                </a:solidFill>
                <a:latin typeface="SDUHJS+Calibri Light"/>
                <a:cs typeface="SDUHJS+Calibri Light"/>
              </a:rPr>
              <a:t>образования,</a:t>
            </a:r>
            <a:r>
              <a:rPr sz="2900" spc="-32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4" dirty="0">
                <a:solidFill>
                  <a:srgbClr val="843C0C"/>
                </a:solidFill>
                <a:latin typeface="SDUHJS+Calibri Light"/>
                <a:cs typeface="SDUHJS+Calibri Light"/>
              </a:rPr>
              <a:t>реабилитации</a:t>
            </a:r>
            <a:r>
              <a:rPr sz="2900" spc="-34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2900" spc="-25" dirty="0">
                <a:solidFill>
                  <a:srgbClr val="843C0C"/>
                </a:solidFill>
                <a:latin typeface="SDUHJS+Calibri Light"/>
                <a:cs typeface="SDUHJS+Calibri Light"/>
              </a:rPr>
              <a:t>(абилитации</a:t>
            </a:r>
            <a:r>
              <a:rPr sz="2900" spc="-15" dirty="0">
                <a:solidFill>
                  <a:srgbClr val="843C0C"/>
                </a:solidFill>
                <a:latin typeface="SMSWIB+Calibri Light"/>
                <a:cs typeface="SMSWIB+Calibri Light"/>
              </a:rPr>
              <a:t>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49779" y="101919"/>
            <a:ext cx="8065307" cy="71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5"/>
              </a:lnSpc>
              <a:spcBef>
                <a:spcPts val="0"/>
              </a:spcBef>
              <a:spcAft>
                <a:spcPts val="0"/>
              </a:spcAft>
            </a:pPr>
            <a:r>
              <a:rPr sz="4800" b="1" spc="-19" dirty="0">
                <a:solidFill>
                  <a:srgbClr val="843C0C"/>
                </a:solidFill>
                <a:latin typeface="KAHDFT+Arial Bold"/>
                <a:cs typeface="KAHDFT+Arial Bold"/>
              </a:rPr>
              <a:t>Планируемые</a:t>
            </a:r>
            <a:r>
              <a:rPr sz="4800" b="1" spc="45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4800" b="1" spc="-61" dirty="0">
                <a:solidFill>
                  <a:srgbClr val="843C0C"/>
                </a:solidFill>
                <a:latin typeface="KAHDFT+Arial Bold"/>
                <a:cs typeface="KAHDFT+Arial Bold"/>
              </a:rPr>
              <a:t>результаты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3582" y="1063756"/>
            <a:ext cx="10881170" cy="1023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i="1" spc="-29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Неправомерно</a:t>
            </a:r>
            <a:r>
              <a:rPr sz="3200" i="1" spc="-47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33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требовать</a:t>
            </a:r>
            <a:r>
              <a:rPr sz="3200" i="1" spc="-26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12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от</a:t>
            </a:r>
            <a:r>
              <a:rPr sz="3200" i="1" spc="-75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4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ребенка</a:t>
            </a:r>
            <a:r>
              <a:rPr sz="3200" i="1" spc="-51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8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дошкольного</a:t>
            </a:r>
            <a:r>
              <a:rPr sz="3200" i="1" spc="-44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7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возраста</a:t>
            </a:r>
          </a:p>
          <a:p>
            <a:pPr marL="1580743" marR="0">
              <a:lnSpc>
                <a:spcPts val="3841"/>
              </a:lnSpc>
              <a:spcBef>
                <a:spcPts val="50"/>
              </a:spcBef>
              <a:spcAft>
                <a:spcPts val="0"/>
              </a:spcAft>
            </a:pPr>
            <a:r>
              <a:rPr sz="3200" i="1" spc="-28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конкретных</a:t>
            </a:r>
            <a:r>
              <a:rPr sz="3200" i="1" spc="-54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8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образовательных</a:t>
            </a:r>
            <a:r>
              <a:rPr sz="3200" i="1" spc="-44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30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достижений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4710" y="2527050"/>
            <a:ext cx="11115894" cy="1998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7" dirty="0">
                <a:solidFill>
                  <a:srgbClr val="843C0C"/>
                </a:solidFill>
                <a:latin typeface="SDUHJS+Calibri Light"/>
                <a:cs typeface="SDUHJS+Calibri Light"/>
              </a:rPr>
              <a:t>Планируемые</a:t>
            </a:r>
            <a:r>
              <a:rPr sz="3200" spc="-5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1" dirty="0">
                <a:solidFill>
                  <a:srgbClr val="843C0C"/>
                </a:solidFill>
                <a:latin typeface="SDUHJS+Calibri Light"/>
                <a:cs typeface="SDUHJS+Calibri Light"/>
              </a:rPr>
              <a:t>результаты</a:t>
            </a:r>
            <a:r>
              <a:rPr sz="3200" spc="-64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5" dirty="0">
                <a:solidFill>
                  <a:srgbClr val="843C0C"/>
                </a:solidFill>
                <a:latin typeface="SDUHJS+Calibri Light"/>
                <a:cs typeface="SDUHJS+Calibri Light"/>
              </a:rPr>
              <a:t>освоения</a:t>
            </a:r>
            <a:r>
              <a:rPr sz="3200" spc="-38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1" dirty="0">
                <a:solidFill>
                  <a:srgbClr val="843C0C"/>
                </a:solidFill>
                <a:latin typeface="SDUHJS+Calibri Light"/>
                <a:cs typeface="SDUHJS+Calibri Light"/>
              </a:rPr>
              <a:t>АОП</a:t>
            </a:r>
            <a:r>
              <a:rPr sz="3200" spc="-61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18" dirty="0">
                <a:solidFill>
                  <a:srgbClr val="843C0C"/>
                </a:solidFill>
                <a:latin typeface="SDUHJS+Calibri Light"/>
                <a:cs typeface="SDUHJS+Calibri Light"/>
              </a:rPr>
              <a:t>ДО</a:t>
            </a:r>
            <a:r>
              <a:rPr sz="3200" spc="-51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6" dirty="0">
                <a:solidFill>
                  <a:srgbClr val="843C0C"/>
                </a:solidFill>
                <a:latin typeface="SDUHJS+Calibri Light"/>
                <a:cs typeface="SDUHJS+Calibri Light"/>
              </a:rPr>
              <a:t>представляют</a:t>
            </a:r>
            <a:r>
              <a:rPr sz="3200" spc="-48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0" dirty="0">
                <a:solidFill>
                  <a:srgbClr val="843C0C"/>
                </a:solidFill>
                <a:latin typeface="SDUHJS+Calibri Light"/>
                <a:cs typeface="SDUHJS+Calibri Light"/>
              </a:rPr>
              <a:t>собой</a:t>
            </a:r>
          </a:p>
          <a:p>
            <a:pPr marL="32004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24" dirty="0">
                <a:solidFill>
                  <a:srgbClr val="843C0C"/>
                </a:solidFill>
                <a:latin typeface="SDUHJS+Calibri Light"/>
                <a:cs typeface="SDUHJS+Calibri Light"/>
              </a:rPr>
              <a:t>возрастные</a:t>
            </a:r>
            <a:r>
              <a:rPr sz="3200" spc="-60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4" dirty="0">
                <a:solidFill>
                  <a:srgbClr val="843C0C"/>
                </a:solidFill>
                <a:latin typeface="SDUHJS+Calibri Light"/>
                <a:cs typeface="SDUHJS+Calibri Light"/>
              </a:rPr>
              <a:t>характеристики</a:t>
            </a:r>
            <a:r>
              <a:rPr sz="3200" spc="-47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8" dirty="0">
                <a:solidFill>
                  <a:srgbClr val="843C0C"/>
                </a:solidFill>
                <a:latin typeface="SDUHJS+Calibri Light"/>
                <a:cs typeface="SDUHJS+Calibri Light"/>
              </a:rPr>
              <a:t>возможных</a:t>
            </a:r>
            <a:r>
              <a:rPr sz="3200" spc="-4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4" dirty="0">
                <a:solidFill>
                  <a:srgbClr val="843C0C"/>
                </a:solidFill>
                <a:latin typeface="SDUHJS+Calibri Light"/>
                <a:cs typeface="SDUHJS+Calibri Light"/>
              </a:rPr>
              <a:t>достижений</a:t>
            </a:r>
            <a:r>
              <a:rPr sz="3200" spc="-47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3" dirty="0">
                <a:solidFill>
                  <a:srgbClr val="843C0C"/>
                </a:solidFill>
                <a:latin typeface="SDUHJS+Calibri Light"/>
                <a:cs typeface="SDUHJS+Calibri Light"/>
              </a:rPr>
              <a:t>ребенка</a:t>
            </a:r>
          </a:p>
          <a:p>
            <a:pPr marL="1341475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7" dirty="0">
                <a:solidFill>
                  <a:srgbClr val="843C0C"/>
                </a:solidFill>
                <a:latin typeface="SDUHJS+Calibri Light"/>
                <a:cs typeface="SDUHJS+Calibri Light"/>
              </a:rPr>
              <a:t>дошкольного</a:t>
            </a:r>
            <a:r>
              <a:rPr sz="3200" spc="-49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1" dirty="0">
                <a:solidFill>
                  <a:srgbClr val="843C0C"/>
                </a:solidFill>
                <a:latin typeface="SDUHJS+Calibri Light"/>
                <a:cs typeface="SDUHJS+Calibri Light"/>
              </a:rPr>
              <a:t>возраста</a:t>
            </a:r>
            <a:r>
              <a:rPr sz="3200" spc="-58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13" dirty="0">
                <a:solidFill>
                  <a:srgbClr val="843C0C"/>
                </a:solidFill>
                <a:latin typeface="SDUHJS+Calibri Light"/>
                <a:cs typeface="SDUHJS+Calibri Light"/>
              </a:rPr>
              <a:t>на</a:t>
            </a:r>
            <a:r>
              <a:rPr sz="3200" spc="-47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0" dirty="0">
                <a:solidFill>
                  <a:srgbClr val="843C0C"/>
                </a:solidFill>
                <a:latin typeface="SDUHJS+Calibri Light"/>
                <a:cs typeface="SDUHJS+Calibri Light"/>
              </a:rPr>
              <a:t>всех</a:t>
            </a:r>
            <a:r>
              <a:rPr sz="3200" spc="-50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4" dirty="0">
                <a:solidFill>
                  <a:srgbClr val="843C0C"/>
                </a:solidFill>
                <a:latin typeface="SDUHJS+Calibri Light"/>
                <a:cs typeface="SDUHJS+Calibri Light"/>
              </a:rPr>
              <a:t>возрастных</a:t>
            </a:r>
            <a:r>
              <a:rPr sz="3200" spc="-45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1" dirty="0">
                <a:solidFill>
                  <a:srgbClr val="843C0C"/>
                </a:solidFill>
                <a:latin typeface="SDUHJS+Calibri Light"/>
                <a:cs typeface="SDUHJS+Calibri Light"/>
              </a:rPr>
              <a:t>этапах</a:t>
            </a:r>
          </a:p>
          <a:p>
            <a:pPr marL="3777081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43C0C"/>
                </a:solidFill>
                <a:latin typeface="SDUHJS+Calibri Light"/>
                <a:cs typeface="SDUHJS+Calibri Light"/>
              </a:rPr>
              <a:t>и</a:t>
            </a:r>
            <a:r>
              <a:rPr sz="3200" spc="-36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dirty="0">
                <a:solidFill>
                  <a:srgbClr val="843C0C"/>
                </a:solidFill>
                <a:latin typeface="SDUHJS+Calibri Light"/>
                <a:cs typeface="SDUHJS+Calibri Light"/>
              </a:rPr>
              <a:t>к</a:t>
            </a:r>
            <a:r>
              <a:rPr sz="3200" spc="-43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7" dirty="0">
                <a:solidFill>
                  <a:srgbClr val="843C0C"/>
                </a:solidFill>
                <a:latin typeface="SDUHJS+Calibri Light"/>
                <a:cs typeface="SDUHJS+Calibri Light"/>
              </a:rPr>
              <a:t>завершению</a:t>
            </a:r>
            <a:r>
              <a:rPr sz="3200" spc="-58" dirty="0">
                <a:solidFill>
                  <a:srgbClr val="843C0C"/>
                </a:solidFill>
                <a:latin typeface="SDUHJS+Calibri Light"/>
                <a:cs typeface="SDUHJS+Calibri Light"/>
              </a:rPr>
              <a:t> </a:t>
            </a:r>
            <a:r>
              <a:rPr sz="3200" spc="-23" dirty="0">
                <a:solidFill>
                  <a:srgbClr val="843C0C"/>
                </a:solidFill>
                <a:latin typeface="SDUHJS+Calibri Light"/>
                <a:cs typeface="SDUHJS+Calibri Light"/>
              </a:rPr>
              <a:t>ДО.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5714" y="4966085"/>
            <a:ext cx="11815386" cy="1998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55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i="1" spc="-27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Возрастные</a:t>
            </a:r>
            <a:r>
              <a:rPr sz="3200" i="1" spc="-51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9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ориентиры</a:t>
            </a:r>
            <a:r>
              <a:rPr sz="3200" i="1" spc="-56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в</a:t>
            </a:r>
            <a:r>
              <a:rPr sz="3200" i="1" spc="-46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16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АОП</a:t>
            </a:r>
            <a:r>
              <a:rPr sz="3200" i="1" spc="-52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18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ДО</a:t>
            </a:r>
            <a:r>
              <a:rPr sz="3200" i="1" spc="-40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8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имеют</a:t>
            </a:r>
            <a:r>
              <a:rPr sz="3200" i="1" spc="-63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6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условный</a:t>
            </a:r>
            <a:r>
              <a:rPr sz="3200" i="1" spc="-49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30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характер,</a:t>
            </a:r>
            <a:r>
              <a:rPr sz="3200" i="1" spc="-24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это</a:t>
            </a:r>
          </a:p>
          <a:p>
            <a:pPr marL="691896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i="1" spc="-26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говорит</a:t>
            </a:r>
            <a:r>
              <a:rPr sz="3200" i="1" spc="-61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о</a:t>
            </a:r>
            <a:r>
              <a:rPr sz="3200" i="1" spc="-39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8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том,</a:t>
            </a:r>
            <a:r>
              <a:rPr sz="3200" i="1" spc="-27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5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что</a:t>
            </a:r>
            <a:r>
              <a:rPr sz="3200" i="1" spc="-39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5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ребенок</a:t>
            </a:r>
            <a:r>
              <a:rPr sz="3200" i="1" spc="-54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6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может</a:t>
            </a:r>
            <a:r>
              <a:rPr sz="3200" i="1" spc="-64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32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продемонстрировать</a:t>
            </a:r>
          </a:p>
          <a:p>
            <a:pPr marL="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i="1" spc="-29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планируемые</a:t>
            </a:r>
            <a:r>
              <a:rPr sz="3200" i="1" spc="-47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8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результаты</a:t>
            </a:r>
            <a:r>
              <a:rPr sz="3200" i="1" spc="-58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5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раньше</a:t>
            </a:r>
            <a:r>
              <a:rPr sz="3200" i="1" spc="-52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18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или</a:t>
            </a:r>
            <a:r>
              <a:rPr sz="3200" i="1" spc="-58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3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позже</a:t>
            </a:r>
            <a:r>
              <a:rPr sz="3200" i="1" spc="-44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5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заданных</a:t>
            </a:r>
            <a:r>
              <a:rPr sz="3200" i="1" spc="-48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 </a:t>
            </a:r>
            <a:r>
              <a:rPr sz="3200" i="1" spc="-28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возрастных</a:t>
            </a:r>
          </a:p>
          <a:p>
            <a:pPr marL="4726533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i="1" spc="-30" dirty="0">
                <a:solidFill>
                  <a:srgbClr val="800000"/>
                </a:solidFill>
                <a:latin typeface="MMVLGA+Calibri Light Italic"/>
                <a:cs typeface="MMVLGA+Calibri Light Italic"/>
              </a:rPr>
              <a:t>ориентиров.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09926" y="73705"/>
            <a:ext cx="6990263" cy="605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843C0C"/>
                </a:solidFill>
                <a:latin typeface="KAHDFT+Arial Bold"/>
                <a:cs typeface="KAHDFT+Arial Bold"/>
              </a:rPr>
              <a:t>Образовательные</a:t>
            </a:r>
            <a:r>
              <a:rPr sz="4000" b="1" spc="23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4000" b="1" spc="-17" dirty="0">
                <a:solidFill>
                  <a:srgbClr val="843C0C"/>
                </a:solidFill>
                <a:latin typeface="KAHDFT+Arial Bold"/>
                <a:cs typeface="KAHDFT+Arial Bold"/>
              </a:rPr>
              <a:t>области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82482" y="2851046"/>
            <a:ext cx="1819462" cy="508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843C0C"/>
                </a:solidFill>
                <a:latin typeface="KAHDFT+Arial Bold"/>
                <a:cs typeface="KAHDFT+Arial Bold"/>
              </a:rPr>
              <a:t>Познавательное</a:t>
            </a:r>
          </a:p>
          <a:p>
            <a:pPr marL="367284" marR="0">
              <a:lnSpc>
                <a:spcPts val="1783"/>
              </a:lnSpc>
              <a:spcBef>
                <a:spcPts val="139"/>
              </a:spcBef>
              <a:spcAft>
                <a:spcPts val="0"/>
              </a:spcAft>
            </a:pPr>
            <a:r>
              <a:rPr sz="1600" b="1" dirty="0">
                <a:solidFill>
                  <a:srgbClr val="843C0C"/>
                </a:solidFill>
                <a:latin typeface="KAHDFT+Arial Bold"/>
                <a:cs typeface="KAHDFT+Arial Bold"/>
              </a:rPr>
              <a:t>развитие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72021" y="3685944"/>
            <a:ext cx="1961052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843C0C"/>
                </a:solidFill>
                <a:latin typeface="KAHDFT+Arial Bold"/>
                <a:cs typeface="KAHDFT+Arial Bold"/>
              </a:rPr>
              <a:t>Речевое</a:t>
            </a:r>
            <a:r>
              <a:rPr sz="1600" b="1" spc="14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1600" b="1" dirty="0">
                <a:solidFill>
                  <a:srgbClr val="843C0C"/>
                </a:solidFill>
                <a:latin typeface="KAHDFT+Arial Bold"/>
                <a:cs typeface="KAHDFT+Arial Bold"/>
              </a:rPr>
              <a:t>развитие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2332" y="4155082"/>
            <a:ext cx="1958912" cy="75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703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843C0C"/>
                </a:solidFill>
                <a:latin typeface="KAHDFT+Arial Bold"/>
                <a:cs typeface="KAHDFT+Arial Bold"/>
              </a:rPr>
              <a:t>Социально</a:t>
            </a:r>
            <a:r>
              <a:rPr sz="1600" b="1" dirty="0">
                <a:solidFill>
                  <a:srgbClr val="843C0C"/>
                </a:solidFill>
                <a:latin typeface="IRBMJA+Arial Bold"/>
                <a:cs typeface="IRBMJA+Arial Bold"/>
              </a:rPr>
              <a:t>-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843C0C"/>
                </a:solidFill>
                <a:latin typeface="KAHDFT+Arial Bold"/>
                <a:cs typeface="KAHDFT+Arial Bold"/>
              </a:rPr>
              <a:t>коммуникативное</a:t>
            </a:r>
          </a:p>
          <a:p>
            <a:pPr marL="435864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843C0C"/>
                </a:solidFill>
                <a:latin typeface="KAHDFT+Arial Bold"/>
                <a:cs typeface="KAHDFT+Arial Bold"/>
              </a:rPr>
              <a:t>развитие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45943" y="4989853"/>
            <a:ext cx="2468187" cy="508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96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6" dirty="0">
                <a:solidFill>
                  <a:srgbClr val="843C0C"/>
                </a:solidFill>
                <a:latin typeface="KAHDFT+Arial Bold"/>
                <a:cs typeface="KAHDFT+Arial Bold"/>
              </a:rPr>
              <a:t>Художественно</a:t>
            </a:r>
            <a:r>
              <a:rPr sz="1600" b="1" dirty="0">
                <a:solidFill>
                  <a:srgbClr val="843C0C"/>
                </a:solidFill>
                <a:latin typeface="IRBMJA+Arial Bold"/>
                <a:cs typeface="IRBMJA+Arial Bold"/>
              </a:rPr>
              <a:t>-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13" dirty="0">
                <a:solidFill>
                  <a:srgbClr val="843C0C"/>
                </a:solidFill>
                <a:latin typeface="KAHDFT+Arial Bold"/>
                <a:cs typeface="KAHDFT+Arial Bold"/>
              </a:rPr>
              <a:t>эстетическое</a:t>
            </a:r>
            <a:r>
              <a:rPr sz="1600" b="1" spc="79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1600" b="1" dirty="0">
                <a:solidFill>
                  <a:srgbClr val="843C0C"/>
                </a:solidFill>
                <a:latin typeface="KAHDFT+Arial Bold"/>
                <a:cs typeface="KAHDFT+Arial Bold"/>
              </a:rPr>
              <a:t>развитие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77163" y="5824726"/>
            <a:ext cx="2335423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843C0C"/>
                </a:solidFill>
                <a:latin typeface="KAHDFT+Arial Bold"/>
                <a:cs typeface="KAHDFT+Arial Bold"/>
              </a:rPr>
              <a:t>Физическое</a:t>
            </a:r>
            <a:r>
              <a:rPr sz="1600" b="1" spc="24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1600" b="1" dirty="0">
                <a:solidFill>
                  <a:srgbClr val="843C0C"/>
                </a:solidFill>
                <a:latin typeface="KAHDFT+Arial Bold"/>
                <a:cs typeface="KAHDFT+Arial Bold"/>
              </a:rPr>
              <a:t>развитие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0386" y="331514"/>
            <a:ext cx="10122592" cy="605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843C0C"/>
                </a:solidFill>
                <a:latin typeface="KAHDFT+Arial Bold"/>
                <a:cs typeface="KAHDFT+Arial Bold"/>
              </a:rPr>
              <a:t>Социально</a:t>
            </a:r>
            <a:r>
              <a:rPr sz="4000" b="1" dirty="0">
                <a:solidFill>
                  <a:srgbClr val="843C0C"/>
                </a:solidFill>
                <a:latin typeface="IRBMJA+Arial Bold"/>
                <a:cs typeface="IRBMJA+Arial Bold"/>
              </a:rPr>
              <a:t>-</a:t>
            </a:r>
            <a:r>
              <a:rPr sz="4000" b="1" spc="-13" dirty="0">
                <a:solidFill>
                  <a:srgbClr val="843C0C"/>
                </a:solidFill>
                <a:latin typeface="KAHDFT+Arial Bold"/>
                <a:cs typeface="KAHDFT+Arial Bold"/>
              </a:rPr>
              <a:t>коммуникативное</a:t>
            </a:r>
            <a:r>
              <a:rPr sz="4000" b="1" spc="56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4000" b="1" dirty="0">
                <a:solidFill>
                  <a:srgbClr val="843C0C"/>
                </a:solidFill>
                <a:latin typeface="KAHDFT+Arial Bold"/>
                <a:cs typeface="KAHDFT+Arial Bold"/>
              </a:rPr>
              <a:t>развитие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1738" y="2167657"/>
            <a:ext cx="2470332" cy="147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Формирование</a:t>
            </a:r>
          </a:p>
          <a:p>
            <a:pPr marL="0" marR="0">
              <a:lnSpc>
                <a:spcPts val="2681"/>
              </a:lnSpc>
              <a:spcBef>
                <a:spcPts val="201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основ</a:t>
            </a: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безопасного</a:t>
            </a:r>
          </a:p>
          <a:p>
            <a:pPr marL="0" marR="0">
              <a:lnSpc>
                <a:spcPts val="2683"/>
              </a:lnSpc>
              <a:spcBef>
                <a:spcPts val="196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поведения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81062" y="2341139"/>
            <a:ext cx="1935063" cy="1110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4" dirty="0">
                <a:solidFill>
                  <a:srgbClr val="843C0C"/>
                </a:solidFill>
                <a:latin typeface="KAHDFT+Arial Bold"/>
                <a:cs typeface="KAHDFT+Arial Bold"/>
              </a:rPr>
              <a:t>Сфера</a:t>
            </a:r>
          </a:p>
          <a:p>
            <a:pPr marL="0" marR="0">
              <a:lnSpc>
                <a:spcPts val="2681"/>
              </a:lnSpc>
              <a:spcBef>
                <a:spcPts val="200"/>
              </a:spcBef>
              <a:spcAft>
                <a:spcPts val="0"/>
              </a:spcAft>
            </a:pPr>
            <a:r>
              <a:rPr sz="2400" b="1" spc="-28" dirty="0">
                <a:solidFill>
                  <a:srgbClr val="843C0C"/>
                </a:solidFill>
                <a:latin typeface="KAHDFT+Arial Bold"/>
                <a:cs typeface="KAHDFT+Arial Bold"/>
              </a:rPr>
              <a:t>трудового</a:t>
            </a: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sz="2400" b="1" spc="-11" dirty="0">
                <a:solidFill>
                  <a:srgbClr val="843C0C"/>
                </a:solidFill>
                <a:latin typeface="KAHDFT+Arial Bold"/>
                <a:cs typeface="KAHDFT+Arial Bold"/>
              </a:rPr>
              <a:t>воспитания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80965" y="3281531"/>
            <a:ext cx="1920162" cy="932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1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Направление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деятельности</a:t>
            </a:r>
          </a:p>
          <a:p>
            <a:pPr marL="344423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с</a:t>
            </a:r>
            <a:r>
              <a:rPr sz="2000" b="1" spc="1787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х</a:t>
            </a:r>
            <a:r>
              <a:rPr sz="2000" b="1" spc="-25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лет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69710" y="4846214"/>
            <a:ext cx="3452641" cy="111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Формирование основ</a:t>
            </a:r>
          </a:p>
          <a:p>
            <a:pPr marL="0" marR="0">
              <a:lnSpc>
                <a:spcPts val="2681"/>
              </a:lnSpc>
              <a:spcBef>
                <a:spcPts val="201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гражданственности</a:t>
            </a:r>
            <a:r>
              <a:rPr sz="2400" b="1" spc="58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и</a:t>
            </a: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sz="2400" b="1" spc="-21" dirty="0">
                <a:solidFill>
                  <a:srgbClr val="843C0C"/>
                </a:solidFill>
                <a:latin typeface="KAHDFT+Arial Bold"/>
                <a:cs typeface="KAHDFT+Arial Bold"/>
              </a:rPr>
              <a:t>патриотизма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35022" y="4986698"/>
            <a:ext cx="2047279" cy="1110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2" dirty="0">
                <a:solidFill>
                  <a:srgbClr val="843C0C"/>
                </a:solidFill>
                <a:latin typeface="KAHDFT+Arial Bold"/>
                <a:cs typeface="KAHDFT+Arial Bold"/>
              </a:rPr>
              <a:t>Сфера</a:t>
            </a:r>
          </a:p>
          <a:p>
            <a:pPr marL="0" marR="0">
              <a:lnSpc>
                <a:spcPts val="2681"/>
              </a:lnSpc>
              <a:spcBef>
                <a:spcPts val="199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социальных</a:t>
            </a: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sz="2400" b="1" spc="-11" dirty="0">
                <a:solidFill>
                  <a:srgbClr val="843C0C"/>
                </a:solidFill>
                <a:latin typeface="KAHDFT+Arial Bold"/>
                <a:cs typeface="KAHDFT+Arial Bold"/>
              </a:rPr>
              <a:t>отношений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3713" y="331514"/>
            <a:ext cx="6774654" cy="605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0" dirty="0">
                <a:solidFill>
                  <a:srgbClr val="843C0C"/>
                </a:solidFill>
                <a:latin typeface="KAHDFT+Arial Bold"/>
                <a:cs typeface="KAHDFT+Arial Bold"/>
              </a:rPr>
              <a:t>Познавательное</a:t>
            </a:r>
            <a:r>
              <a:rPr sz="4000" b="1" spc="29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4000" b="1" dirty="0">
                <a:solidFill>
                  <a:srgbClr val="843C0C"/>
                </a:solidFill>
                <a:latin typeface="KAHDFT+Arial Bold"/>
                <a:cs typeface="KAHDFT+Arial Bold"/>
              </a:rPr>
              <a:t>развитие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25538" y="2359703"/>
            <a:ext cx="2651670" cy="74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Математические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spc="-12" dirty="0">
                <a:solidFill>
                  <a:srgbClr val="843C0C"/>
                </a:solidFill>
                <a:latin typeface="KAHDFT+Arial Bold"/>
                <a:cs typeface="KAHDFT+Arial Bold"/>
              </a:rPr>
              <a:t>представления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60269" y="2498387"/>
            <a:ext cx="148039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Природа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5095" y="3331188"/>
            <a:ext cx="1841353" cy="93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Направление</a:t>
            </a:r>
          </a:p>
          <a:p>
            <a:pPr marL="42671" marR="0">
              <a:lnSpc>
                <a:spcPts val="2241"/>
              </a:lnSpc>
              <a:spcBef>
                <a:spcPts val="158"/>
              </a:spcBef>
              <a:spcAft>
                <a:spcPts val="0"/>
              </a:spcAft>
            </a:pP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</a:t>
            </a:r>
          </a:p>
          <a:p>
            <a:pPr marL="196595" marR="0">
              <a:lnSpc>
                <a:spcPts val="2238"/>
              </a:lnSpc>
              <a:spcBef>
                <a:spcPts val="162"/>
              </a:spcBef>
              <a:spcAft>
                <a:spcPts val="0"/>
              </a:spcAft>
            </a:pP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и</a:t>
            </a:r>
            <a:r>
              <a:rPr sz="2000" b="1" spc="-10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с</a:t>
            </a:r>
            <a:r>
              <a:rPr sz="2000" b="1" spc="1778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х</a:t>
            </a:r>
            <a:r>
              <a:rPr sz="2000" b="1" spc="-13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лет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60793" y="4693582"/>
            <a:ext cx="2615952" cy="1476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Сенсорные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spc="-17" dirty="0">
                <a:solidFill>
                  <a:srgbClr val="843C0C"/>
                </a:solidFill>
                <a:latin typeface="KAHDFT+Arial Bold"/>
                <a:cs typeface="KAHDFT+Arial Bold"/>
              </a:rPr>
              <a:t>эталоны</a:t>
            </a:r>
            <a:r>
              <a:rPr sz="2400" b="1" spc="46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и</a:t>
            </a: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познавательная</a:t>
            </a:r>
          </a:p>
          <a:p>
            <a:pPr marL="0" marR="0">
              <a:lnSpc>
                <a:spcPts val="2681"/>
              </a:lnSpc>
              <a:spcBef>
                <a:spcPts val="201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60269" y="4819164"/>
            <a:ext cx="2177592" cy="7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Окружающий</a:t>
            </a:r>
          </a:p>
          <a:p>
            <a:pPr marL="0" marR="0">
              <a:lnSpc>
                <a:spcPts val="2681"/>
              </a:lnSpc>
              <a:spcBef>
                <a:spcPts val="20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мир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1082" y="331514"/>
            <a:ext cx="4682533" cy="605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43" dirty="0">
                <a:solidFill>
                  <a:srgbClr val="843C0C"/>
                </a:solidFill>
                <a:latin typeface="KAHDFT+Arial Bold"/>
                <a:cs typeface="KAHDFT+Arial Bold"/>
              </a:rPr>
              <a:t>Речевое</a:t>
            </a:r>
            <a:r>
              <a:rPr sz="4000" b="1" spc="42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4000" b="1" dirty="0">
                <a:solidFill>
                  <a:srgbClr val="843C0C"/>
                </a:solidFill>
                <a:latin typeface="KAHDFT+Arial Bold"/>
                <a:cs typeface="KAHDFT+Arial Bold"/>
              </a:rPr>
              <a:t>развитие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85050" y="2421298"/>
            <a:ext cx="2676665" cy="1110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0" dirty="0">
                <a:solidFill>
                  <a:srgbClr val="843C0C"/>
                </a:solidFill>
                <a:latin typeface="KAHDFT+Arial Bold"/>
                <a:cs typeface="KAHDFT+Arial Bold"/>
              </a:rPr>
              <a:t>Интерес</a:t>
            </a:r>
            <a:r>
              <a:rPr sz="2400" b="1" spc="34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к</a:t>
            </a:r>
          </a:p>
          <a:p>
            <a:pPr marL="0" marR="0">
              <a:lnSpc>
                <a:spcPts val="2683"/>
              </a:lnSpc>
              <a:spcBef>
                <a:spcPts val="196"/>
              </a:spcBef>
              <a:spcAft>
                <a:spcPts val="0"/>
              </a:spcAft>
            </a:pPr>
            <a:r>
              <a:rPr sz="2400" b="1" spc="-16" dirty="0">
                <a:solidFill>
                  <a:srgbClr val="843C0C"/>
                </a:solidFill>
                <a:latin typeface="KAHDFT+Arial Bold"/>
                <a:cs typeface="KAHDFT+Arial Bold"/>
              </a:rPr>
              <a:t>художественной</a:t>
            </a:r>
          </a:p>
          <a:p>
            <a:pPr marL="0" marR="0">
              <a:lnSpc>
                <a:spcPts val="2681"/>
              </a:lnSpc>
              <a:spcBef>
                <a:spcPts val="15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литературе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40813" y="2583731"/>
            <a:ext cx="2468016" cy="74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Формирование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spc="-17" dirty="0">
                <a:solidFill>
                  <a:srgbClr val="843C0C"/>
                </a:solidFill>
                <a:latin typeface="KAHDFT+Arial Bold"/>
                <a:cs typeface="KAHDFT+Arial Bold"/>
              </a:rPr>
              <a:t>словаря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40706" y="3281531"/>
            <a:ext cx="1920162" cy="932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2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Направление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деятельности</a:t>
            </a:r>
          </a:p>
          <a:p>
            <a:pPr marL="344804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с</a:t>
            </a:r>
            <a:r>
              <a:rPr sz="2000" b="1" spc="1787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х</a:t>
            </a:r>
            <a:r>
              <a:rPr sz="2000" b="1" spc="-25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лет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40981" y="4674659"/>
            <a:ext cx="3238545" cy="1476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43C0C"/>
                </a:solidFill>
                <a:latin typeface="UJSNDB+Arial"/>
                <a:cs typeface="UJSNDB+Arial"/>
              </a:rPr>
              <a:t>•</a:t>
            </a:r>
            <a:r>
              <a:rPr sz="2400" spc="816" dirty="0">
                <a:solidFill>
                  <a:srgbClr val="843C0C"/>
                </a:solidFill>
                <a:latin typeface="Times New Roman"/>
                <a:cs typeface="Times New Roman"/>
              </a:rPr>
              <a:t> </a:t>
            </a:r>
            <a:r>
              <a:rPr sz="2400" b="1" spc="-16" dirty="0">
                <a:solidFill>
                  <a:srgbClr val="843C0C"/>
                </a:solidFill>
                <a:latin typeface="KAHDFT+Arial Bold"/>
                <a:cs typeface="KAHDFT+Arial Bold"/>
              </a:rPr>
              <a:t>Грамматический</a:t>
            </a:r>
          </a:p>
          <a:p>
            <a:pPr marL="286511" marR="0">
              <a:lnSpc>
                <a:spcPts val="2683"/>
              </a:lnSpc>
              <a:spcBef>
                <a:spcPts val="196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строй</a:t>
            </a:r>
            <a:r>
              <a:rPr sz="2400" b="1" spc="23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400" b="1" spc="-21" dirty="0">
                <a:solidFill>
                  <a:srgbClr val="843C0C"/>
                </a:solidFill>
                <a:latin typeface="KAHDFT+Arial Bold"/>
                <a:cs typeface="KAHDFT+Arial Bold"/>
              </a:rPr>
              <a:t>речи</a:t>
            </a:r>
          </a:p>
          <a:p>
            <a:pPr marL="0" marR="0">
              <a:lnSpc>
                <a:spcPts val="2681"/>
              </a:lnSpc>
              <a:spcBef>
                <a:spcPts val="150"/>
              </a:spcBef>
              <a:spcAft>
                <a:spcPts val="0"/>
              </a:spcAft>
            </a:pPr>
            <a:r>
              <a:rPr sz="2400" dirty="0">
                <a:solidFill>
                  <a:srgbClr val="843C0C"/>
                </a:solidFill>
                <a:latin typeface="UJSNDB+Arial"/>
                <a:cs typeface="UJSNDB+Arial"/>
              </a:rPr>
              <a:t>•</a:t>
            </a:r>
            <a:r>
              <a:rPr sz="2400" spc="816" dirty="0">
                <a:solidFill>
                  <a:srgbClr val="843C0C"/>
                </a:solidFill>
                <a:latin typeface="Times New Roman"/>
                <a:cs typeface="Times New Roman"/>
              </a:rPr>
              <a:t> </a:t>
            </a:r>
            <a:r>
              <a:rPr sz="2400" b="1" spc="-22" dirty="0">
                <a:solidFill>
                  <a:srgbClr val="843C0C"/>
                </a:solidFill>
                <a:latin typeface="KAHDFT+Arial Bold"/>
                <a:cs typeface="KAHDFT+Arial Bold"/>
              </a:rPr>
              <a:t>Подготовка</a:t>
            </a:r>
            <a:r>
              <a:rPr sz="2400" b="1" spc="43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к</a:t>
            </a:r>
          </a:p>
          <a:p>
            <a:pPr marL="286511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обучению</a:t>
            </a:r>
            <a:r>
              <a:rPr sz="2400" b="1" spc="35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400" b="1" spc="-22" dirty="0">
                <a:solidFill>
                  <a:srgbClr val="843C0C"/>
                </a:solidFill>
                <a:latin typeface="KAHDFT+Arial Bold"/>
                <a:cs typeface="KAHDFT+Arial Bold"/>
              </a:rPr>
              <a:t>грамоте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71242" y="4933358"/>
            <a:ext cx="2586161" cy="1110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43C0C"/>
                </a:solidFill>
                <a:latin typeface="UJSNDB+Arial"/>
                <a:cs typeface="UJSNDB+Arial"/>
              </a:rPr>
              <a:t>•</a:t>
            </a:r>
            <a:r>
              <a:rPr sz="2400" spc="816" dirty="0">
                <a:solidFill>
                  <a:srgbClr val="843C0C"/>
                </a:solidFill>
                <a:latin typeface="Times New Roman"/>
                <a:cs typeface="Times New Roman"/>
              </a:rPr>
              <a:t> </a:t>
            </a:r>
            <a:r>
              <a:rPr sz="2400" b="1" spc="-24" dirty="0">
                <a:solidFill>
                  <a:srgbClr val="843C0C"/>
                </a:solidFill>
                <a:latin typeface="KAHDFT+Arial Bold"/>
                <a:cs typeface="KAHDFT+Arial Bold"/>
              </a:rPr>
              <a:t>Звуковая</a:t>
            </a:r>
          </a:p>
          <a:p>
            <a:pPr marL="286511" marR="0">
              <a:lnSpc>
                <a:spcPts val="2683"/>
              </a:lnSpc>
              <a:spcBef>
                <a:spcPts val="196"/>
              </a:spcBef>
              <a:spcAft>
                <a:spcPts val="0"/>
              </a:spcAft>
            </a:pPr>
            <a:r>
              <a:rPr sz="2400" b="1" spc="-56" dirty="0">
                <a:solidFill>
                  <a:srgbClr val="843C0C"/>
                </a:solidFill>
                <a:latin typeface="KAHDFT+Arial Bold"/>
                <a:cs typeface="KAHDFT+Arial Bold"/>
              </a:rPr>
              <a:t>культ</a:t>
            </a:r>
            <a:r>
              <a:rPr sz="2400" b="1" spc="-622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400" b="1" spc="-13" dirty="0">
                <a:solidFill>
                  <a:srgbClr val="843C0C"/>
                </a:solidFill>
                <a:latin typeface="KAHDFT+Arial Bold"/>
                <a:cs typeface="KAHDFT+Arial Bold"/>
              </a:rPr>
              <a:t>ура</a:t>
            </a:r>
            <a:r>
              <a:rPr sz="2400" b="1" spc="70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400" b="1" spc="-21" dirty="0">
                <a:solidFill>
                  <a:srgbClr val="843C0C"/>
                </a:solidFill>
                <a:latin typeface="KAHDFT+Arial Bold"/>
                <a:cs typeface="KAHDFT+Arial Bold"/>
              </a:rPr>
              <a:t>речи</a:t>
            </a:r>
          </a:p>
          <a:p>
            <a:pPr marL="0" marR="0">
              <a:lnSpc>
                <a:spcPts val="2681"/>
              </a:lnSpc>
              <a:spcBef>
                <a:spcPts val="151"/>
              </a:spcBef>
              <a:spcAft>
                <a:spcPts val="0"/>
              </a:spcAft>
            </a:pPr>
            <a:r>
              <a:rPr sz="2400" dirty="0">
                <a:solidFill>
                  <a:srgbClr val="843C0C"/>
                </a:solidFill>
                <a:latin typeface="UJSNDB+Arial"/>
                <a:cs typeface="UJSNDB+Arial"/>
              </a:rPr>
              <a:t>•</a:t>
            </a:r>
            <a:r>
              <a:rPr sz="2400" spc="816" dirty="0">
                <a:solidFill>
                  <a:srgbClr val="843C0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Связная</a:t>
            </a:r>
            <a:r>
              <a:rPr sz="2400" b="1" spc="13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400" b="1" spc="-21" dirty="0">
                <a:solidFill>
                  <a:srgbClr val="843C0C"/>
                </a:solidFill>
                <a:latin typeface="KAHDFT+Arial Bold"/>
                <a:cs typeface="KAHDFT+Arial Bold"/>
              </a:rPr>
              <a:t>речь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3726" y="331514"/>
            <a:ext cx="10016380" cy="605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0" dirty="0">
                <a:solidFill>
                  <a:srgbClr val="843C0C"/>
                </a:solidFill>
                <a:latin typeface="KAHDFT+Arial Bold"/>
                <a:cs typeface="KAHDFT+Arial Bold"/>
              </a:rPr>
              <a:t>Художественно</a:t>
            </a:r>
            <a:r>
              <a:rPr sz="4000" b="1" dirty="0">
                <a:solidFill>
                  <a:srgbClr val="843C0C"/>
                </a:solidFill>
                <a:latin typeface="IRBMJA+Arial Bold"/>
                <a:cs typeface="IRBMJA+Arial Bold"/>
              </a:rPr>
              <a:t>-</a:t>
            </a:r>
            <a:r>
              <a:rPr sz="4000" b="1" spc="-20" dirty="0">
                <a:solidFill>
                  <a:srgbClr val="843C0C"/>
                </a:solidFill>
                <a:latin typeface="KAHDFT+Arial Bold"/>
                <a:cs typeface="KAHDFT+Arial Bold"/>
              </a:rPr>
              <a:t>эстетическое</a:t>
            </a:r>
            <a:r>
              <a:rPr sz="4000" b="1" spc="58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4000" b="1" dirty="0">
                <a:solidFill>
                  <a:srgbClr val="843C0C"/>
                </a:solidFill>
                <a:latin typeface="KAHDFT+Arial Bold"/>
                <a:cs typeface="KAHDFT+Arial Bold"/>
              </a:rPr>
              <a:t>развитие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41464" y="2238418"/>
            <a:ext cx="3284719" cy="1476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43C0C"/>
                </a:solidFill>
                <a:latin typeface="UJSNDB+Arial"/>
                <a:cs typeface="UJSNDB+Arial"/>
              </a:rPr>
              <a:t>•</a:t>
            </a:r>
            <a:r>
              <a:rPr sz="2400" spc="1260" dirty="0">
                <a:solidFill>
                  <a:srgbClr val="843C0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Конструктивная</a:t>
            </a:r>
          </a:p>
          <a:p>
            <a:pPr marL="34290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деятельность</a:t>
            </a:r>
          </a:p>
          <a:p>
            <a:pPr marL="0" marR="0">
              <a:lnSpc>
                <a:spcPts val="2683"/>
              </a:lnSpc>
              <a:spcBef>
                <a:spcPts val="146"/>
              </a:spcBef>
              <a:spcAft>
                <a:spcPts val="0"/>
              </a:spcAft>
            </a:pPr>
            <a:r>
              <a:rPr sz="2400" dirty="0">
                <a:solidFill>
                  <a:srgbClr val="843C0C"/>
                </a:solidFill>
                <a:latin typeface="UJSNDB+Arial"/>
                <a:cs typeface="UJSNDB+Arial"/>
              </a:rPr>
              <a:t>•</a:t>
            </a:r>
            <a:r>
              <a:rPr sz="2400" spc="1260" dirty="0">
                <a:solidFill>
                  <a:srgbClr val="843C0C"/>
                </a:solidFill>
                <a:latin typeface="Times New Roman"/>
                <a:cs typeface="Times New Roman"/>
              </a:rPr>
              <a:t> </a:t>
            </a:r>
            <a:r>
              <a:rPr sz="2400" b="1" spc="-17" dirty="0">
                <a:solidFill>
                  <a:srgbClr val="843C0C"/>
                </a:solidFill>
                <a:latin typeface="KAHDFT+Arial Bold"/>
                <a:cs typeface="KAHDFT+Arial Bold"/>
              </a:rPr>
              <a:t>Театрализованная</a:t>
            </a:r>
          </a:p>
          <a:p>
            <a:pPr marL="342900" marR="0">
              <a:lnSpc>
                <a:spcPts val="2681"/>
              </a:lnSpc>
              <a:spcBef>
                <a:spcPts val="20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19554" y="2308754"/>
            <a:ext cx="2825940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Изобразительная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19554" y="2675171"/>
            <a:ext cx="2285199" cy="92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деятельность</a:t>
            </a:r>
          </a:p>
          <a:p>
            <a:pPr marL="0" marR="0">
              <a:lnSpc>
                <a:spcPts val="2010"/>
              </a:lnSpc>
              <a:spcBef>
                <a:spcPts val="103"/>
              </a:spcBef>
              <a:spcAft>
                <a:spcPts val="0"/>
              </a:spcAft>
            </a:pPr>
            <a:r>
              <a:rPr sz="1800" b="1" i="1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(лепка, рисование,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i="1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аппликация)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40706" y="3281531"/>
            <a:ext cx="1920162" cy="932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2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Направление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деятельности</a:t>
            </a:r>
          </a:p>
          <a:p>
            <a:pPr marL="344804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с</a:t>
            </a:r>
            <a:r>
              <a:rPr sz="2000" b="1" spc="1787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х</a:t>
            </a:r>
            <a:r>
              <a:rPr sz="2000" b="1" spc="-25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000" b="1" dirty="0">
                <a:solidFill>
                  <a:srgbClr val="843C0C"/>
                </a:solidFill>
                <a:latin typeface="KAHDFT+Arial Bold"/>
                <a:cs typeface="KAHDFT+Arial Bold"/>
              </a:rPr>
              <a:t>лет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60768" y="4645703"/>
            <a:ext cx="222215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Музыкальная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46097" y="4750478"/>
            <a:ext cx="3673096" cy="147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43C0C"/>
                </a:solidFill>
                <a:latin typeface="UJSNDB+Arial"/>
                <a:cs typeface="UJSNDB+Arial"/>
              </a:rPr>
              <a:t>•</a:t>
            </a:r>
            <a:r>
              <a:rPr sz="2400" spc="816" dirty="0">
                <a:solidFill>
                  <a:srgbClr val="843C0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Приобщение к</a:t>
            </a:r>
          </a:p>
          <a:p>
            <a:pPr marL="286511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spc="-18" dirty="0">
                <a:solidFill>
                  <a:srgbClr val="843C0C"/>
                </a:solidFill>
                <a:latin typeface="KAHDFT+Arial Bold"/>
                <a:cs typeface="KAHDFT+Arial Bold"/>
              </a:rPr>
              <a:t>искусству</a:t>
            </a:r>
          </a:p>
          <a:p>
            <a:pPr marL="0" marR="0">
              <a:lnSpc>
                <a:spcPts val="2683"/>
              </a:lnSpc>
              <a:spcBef>
                <a:spcPts val="146"/>
              </a:spcBef>
              <a:spcAft>
                <a:spcPts val="0"/>
              </a:spcAft>
            </a:pPr>
            <a:r>
              <a:rPr sz="2400" dirty="0">
                <a:solidFill>
                  <a:srgbClr val="843C0C"/>
                </a:solidFill>
                <a:latin typeface="UJSNDB+Arial"/>
                <a:cs typeface="UJSNDB+Arial"/>
              </a:rPr>
              <a:t>•</a:t>
            </a:r>
            <a:r>
              <a:rPr sz="2400" spc="816" dirty="0">
                <a:solidFill>
                  <a:srgbClr val="843C0C"/>
                </a:solidFill>
                <a:latin typeface="Times New Roman"/>
                <a:cs typeface="Times New Roman"/>
              </a:rPr>
              <a:t> </a:t>
            </a:r>
            <a:r>
              <a:rPr sz="2400" b="1" spc="-54" dirty="0">
                <a:solidFill>
                  <a:srgbClr val="843C0C"/>
                </a:solidFill>
                <a:latin typeface="KAHDFT+Arial Bold"/>
                <a:cs typeface="KAHDFT+Arial Bold"/>
              </a:rPr>
              <a:t>Культ</a:t>
            </a:r>
            <a:r>
              <a:rPr sz="2400" b="1" spc="-619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урно</a:t>
            </a:r>
            <a:r>
              <a:rPr sz="2400" b="1" dirty="0">
                <a:solidFill>
                  <a:srgbClr val="843C0C"/>
                </a:solidFill>
                <a:latin typeface="IRBMJA+Arial Bold"/>
                <a:cs typeface="IRBMJA+Arial Bold"/>
              </a:rPr>
              <a:t>-</a:t>
            </a:r>
            <a:r>
              <a:rPr sz="2400" b="1" spc="-12" dirty="0">
                <a:solidFill>
                  <a:srgbClr val="843C0C"/>
                </a:solidFill>
                <a:latin typeface="KAHDFT+Arial Bold"/>
                <a:cs typeface="KAHDFT+Arial Bold"/>
              </a:rPr>
              <a:t>досуговая</a:t>
            </a:r>
          </a:p>
          <a:p>
            <a:pPr marL="286511" marR="0">
              <a:lnSpc>
                <a:spcPts val="2681"/>
              </a:lnSpc>
              <a:spcBef>
                <a:spcPts val="20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76949" y="5011464"/>
            <a:ext cx="3671623" cy="1202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43C0C"/>
                </a:solidFill>
                <a:latin typeface="KAHDFT+Arial Bold"/>
                <a:cs typeface="KAHDFT+Arial Bold"/>
              </a:rPr>
              <a:t>деятельность</a:t>
            </a:r>
            <a:r>
              <a:rPr sz="2400" b="1" spc="65" dirty="0">
                <a:solidFill>
                  <a:srgbClr val="843C0C"/>
                </a:solidFill>
                <a:latin typeface="KAHDFT+Arial Bold"/>
                <a:cs typeface="KAHDFT+Arial Bold"/>
              </a:rPr>
              <a:t> </a:t>
            </a:r>
            <a:r>
              <a:rPr sz="1800" b="1" i="1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(слушание,</a:t>
            </a:r>
          </a:p>
          <a:p>
            <a:pPr marL="0" marR="0">
              <a:lnSpc>
                <a:spcPts val="2010"/>
              </a:lnSpc>
              <a:spcBef>
                <a:spcPts val="103"/>
              </a:spcBef>
              <a:spcAft>
                <a:spcPts val="0"/>
              </a:spcAft>
            </a:pPr>
            <a:r>
              <a:rPr sz="1800" b="1" i="1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пение,</a:t>
            </a:r>
            <a:r>
              <a:rPr sz="1800" b="1" i="1" spc="-10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 </a:t>
            </a:r>
            <a:r>
              <a:rPr sz="1800" b="1" i="1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игра</a:t>
            </a:r>
            <a:r>
              <a:rPr sz="1800" b="1" i="1" spc="-15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 </a:t>
            </a:r>
            <a:r>
              <a:rPr sz="1800" b="1" i="1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на музыкальных</a:t>
            </a:r>
          </a:p>
          <a:p>
            <a:pPr marL="0" marR="0">
              <a:lnSpc>
                <a:spcPts val="2010"/>
              </a:lnSpc>
              <a:spcBef>
                <a:spcPts val="198"/>
              </a:spcBef>
              <a:spcAft>
                <a:spcPts val="0"/>
              </a:spcAft>
            </a:pPr>
            <a:r>
              <a:rPr sz="1800" b="1" i="1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инструментах,</a:t>
            </a:r>
            <a:r>
              <a:rPr sz="1800" b="1" i="1" spc="24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 </a:t>
            </a:r>
            <a:r>
              <a:rPr sz="1800" b="1" i="1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танцевально</a:t>
            </a:r>
            <a:r>
              <a:rPr sz="1800" b="1" i="1" dirty="0">
                <a:solidFill>
                  <a:srgbClr val="843C0C"/>
                </a:solidFill>
                <a:latin typeface="VMSKRN+Arial Bold Italic"/>
                <a:cs typeface="VMSKRN+Arial Bold Italic"/>
              </a:rPr>
              <a:t>-</a:t>
            </a:r>
          </a:p>
          <a:p>
            <a:pPr marL="0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b="1" i="1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игровое </a:t>
            </a:r>
            <a:r>
              <a:rPr sz="1800" b="1" i="1" spc="-16" dirty="0">
                <a:solidFill>
                  <a:srgbClr val="843C0C"/>
                </a:solidFill>
                <a:latin typeface="NTFLSK+Arial Bold Italic"/>
                <a:cs typeface="NTFLSK+Arial Bold Italic"/>
              </a:rPr>
              <a:t>творчество)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476</Words>
  <Application>Microsoft Office PowerPoint</Application>
  <PresentationFormat>Произвольный</PresentationFormat>
  <Paragraphs>177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IRBMJA+Arial Bold</vt:lpstr>
      <vt:lpstr>Times New Roman</vt:lpstr>
      <vt:lpstr>UJSNDB+Arial</vt:lpstr>
      <vt:lpstr>NTFLSK+Arial Bold Italic</vt:lpstr>
      <vt:lpstr>SDUHJS+Calibri Light</vt:lpstr>
      <vt:lpstr>MMVLGA+Calibri Light Italic</vt:lpstr>
      <vt:lpstr>SMSWIB+Calibri Light</vt:lpstr>
      <vt:lpstr>Calibri</vt:lpstr>
      <vt:lpstr>VMSKRN+Arial Bold Italic</vt:lpstr>
      <vt:lpstr>KAHDFT+Arial Bold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пк</cp:lastModifiedBy>
  <cp:revision>2</cp:revision>
  <dcterms:modified xsi:type="dcterms:W3CDTF">2023-11-30T13:31:29Z</dcterms:modified>
</cp:coreProperties>
</file>