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DD9"/>
    <a:srgbClr val="FA7AE8"/>
    <a:srgbClr val="FBBBF2"/>
    <a:srgbClr val="FECEF5"/>
    <a:srgbClr val="FDC7F7"/>
    <a:srgbClr val="FEC2E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77" autoAdjust="0"/>
    <p:restoredTop sz="94660"/>
  </p:normalViewPr>
  <p:slideViewPr>
    <p:cSldViewPr>
      <p:cViewPr varScale="1">
        <p:scale>
          <a:sx n="103" d="100"/>
          <a:sy n="103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4BF2B-0733-4C93-A62E-73AD76F97C5D}" type="datetimeFigureOut">
              <a:rPr lang="ru-RU" smtClean="0"/>
              <a:pPr/>
              <a:t>10.11.2019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B004D-FD87-4B20-B01E-768D72820C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4BF2B-0733-4C93-A62E-73AD76F97C5D}" type="datetimeFigureOut">
              <a:rPr lang="ru-RU" smtClean="0"/>
              <a:pPr/>
              <a:t>10.11.2019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B004D-FD87-4B20-B01E-768D72820C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4BF2B-0733-4C93-A62E-73AD76F97C5D}" type="datetimeFigureOut">
              <a:rPr lang="ru-RU" smtClean="0"/>
              <a:pPr/>
              <a:t>10.11.2019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B004D-FD87-4B20-B01E-768D72820C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4BF2B-0733-4C93-A62E-73AD76F97C5D}" type="datetimeFigureOut">
              <a:rPr lang="ru-RU" smtClean="0"/>
              <a:pPr/>
              <a:t>10.11.2019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B004D-FD87-4B20-B01E-768D72820C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4BF2B-0733-4C93-A62E-73AD76F97C5D}" type="datetimeFigureOut">
              <a:rPr lang="ru-RU" smtClean="0"/>
              <a:pPr/>
              <a:t>10.11.2019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B004D-FD87-4B20-B01E-768D72820C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4BF2B-0733-4C93-A62E-73AD76F97C5D}" type="datetimeFigureOut">
              <a:rPr lang="ru-RU" smtClean="0"/>
              <a:pPr/>
              <a:t>10.11.2019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B004D-FD87-4B20-B01E-768D72820C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4BF2B-0733-4C93-A62E-73AD76F97C5D}" type="datetimeFigureOut">
              <a:rPr lang="ru-RU" smtClean="0"/>
              <a:pPr/>
              <a:t>10.11.2019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B004D-FD87-4B20-B01E-768D72820C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4BF2B-0733-4C93-A62E-73AD76F97C5D}" type="datetimeFigureOut">
              <a:rPr lang="ru-RU" smtClean="0"/>
              <a:pPr/>
              <a:t>10.11.2019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B004D-FD87-4B20-B01E-768D72820C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4BF2B-0733-4C93-A62E-73AD76F97C5D}" type="datetimeFigureOut">
              <a:rPr lang="ru-RU" smtClean="0"/>
              <a:pPr/>
              <a:t>10.11.2019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B004D-FD87-4B20-B01E-768D72820C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4BF2B-0733-4C93-A62E-73AD76F97C5D}" type="datetimeFigureOut">
              <a:rPr lang="ru-RU" smtClean="0"/>
              <a:pPr/>
              <a:t>10.11.2019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B004D-FD87-4B20-B01E-768D72820C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4BF2B-0733-4C93-A62E-73AD76F97C5D}" type="datetimeFigureOut">
              <a:rPr lang="ru-RU" smtClean="0"/>
              <a:pPr/>
              <a:t>10.11.2019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B004D-FD87-4B20-B01E-768D72820C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NUL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4BF2B-0733-4C93-A62E-73AD76F97C5D}" type="datetimeFigureOut">
              <a:rPr lang="ru-RU" smtClean="0"/>
              <a:pPr/>
              <a:t>10.11.2019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BB004D-FD87-4B20-B01E-768D72820C1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heel spokes="8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User\Pictures\&#1040;&#1085;&#1090;&#1086;&#1096;&#1082;&#1072;%20-%20&#1044;&#1077;&#1090;&#1089;&#1082;&#1080;&#1077;%20&#1055;&#1077;&#1089;&#1085;&#1080;%20from%20backingtracks.co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oleObject" Target="../embeddings/oleObject10.bin"/><Relationship Id="rId3" Type="http://schemas.openxmlformats.org/officeDocument/2006/relationships/image" Target="../media/image30.jpeg"/><Relationship Id="rId7" Type="http://schemas.openxmlformats.org/officeDocument/2006/relationships/oleObject" Target="../embeddings/oleObject4.bin"/><Relationship Id="rId12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2.bin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6.bin"/><Relationship Id="rId14" Type="http://schemas.openxmlformats.org/officeDocument/2006/relationships/oleObject" Target="../embeddings/oleObject11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714488"/>
            <a:ext cx="9144000" cy="1656184"/>
          </a:xfr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 Light" pitchFamily="34" charset="0"/>
              </a:rPr>
              <a:t>«</a:t>
            </a:r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 Light" pitchFamily="34" charset="0"/>
              </a:rPr>
              <a:t>Л</a:t>
            </a:r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 Light" pitchFamily="34" charset="0"/>
              </a:rPr>
              <a:t>у</a:t>
            </a:r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 Light" pitchFamily="34" charset="0"/>
              </a:rPr>
              <a:t>ч</a:t>
            </a:r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 Light" pitchFamily="34" charset="0"/>
              </a:rPr>
              <a:t>ш</a:t>
            </a:r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 Light" pitchFamily="34" charset="0"/>
              </a:rPr>
              <a:t>и</a:t>
            </a:r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 Light" pitchFamily="34" charset="0"/>
              </a:rPr>
              <a:t>й</a:t>
            </a:r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 Light" pitchFamily="34" charset="0"/>
              </a:rPr>
              <a:t> </a:t>
            </a:r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 Light" pitchFamily="34" charset="0"/>
              </a:rPr>
              <a:t>п</a:t>
            </a:r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 Light" pitchFamily="34" charset="0"/>
              </a:rPr>
              <a:t>е</a:t>
            </a:r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 Light" pitchFamily="34" charset="0"/>
              </a:rPr>
              <a:t>д</a:t>
            </a:r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 Light" pitchFamily="34" charset="0"/>
              </a:rPr>
              <a:t>а</a:t>
            </a:r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 Light" pitchFamily="34" charset="0"/>
              </a:rPr>
              <a:t>г</a:t>
            </a:r>
            <a:r>
              <a:rPr lang="ru-RU" sz="4800" b="1" cap="all" dirty="0" smtClean="0">
                <a:ln w="9000" cmpd="sng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 Light" pitchFamily="34" charset="0"/>
              </a:rPr>
              <a:t>о</a:t>
            </a:r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 Light" pitchFamily="34" charset="0"/>
              </a:rPr>
              <a:t>г</a:t>
            </a:r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 Light" pitchFamily="34" charset="0"/>
              </a:rPr>
              <a:t> </a:t>
            </a:r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 Light" pitchFamily="34" charset="0"/>
              </a:rPr>
              <a:t>Д</a:t>
            </a:r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 Light" pitchFamily="34" charset="0"/>
              </a:rPr>
              <a:t>О</a:t>
            </a:r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 Light" pitchFamily="34" charset="0"/>
              </a:rPr>
              <a:t>У</a:t>
            </a:r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 Light" pitchFamily="34" charset="0"/>
              </a:rPr>
              <a:t>-</a:t>
            </a:r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 Light" pitchFamily="34" charset="0"/>
              </a:rPr>
              <a:t>2</a:t>
            </a:r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 Light" pitchFamily="34" charset="0"/>
              </a:rPr>
              <a:t>0</a:t>
            </a:r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 Light" pitchFamily="34" charset="0"/>
              </a:rPr>
              <a:t>1</a:t>
            </a:r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 Light" pitchFamily="34" charset="0"/>
              </a:rPr>
              <a:t>9</a:t>
            </a:r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 Light" pitchFamily="34" charset="0"/>
              </a:rPr>
              <a:t>»</a:t>
            </a:r>
            <a:endParaRPr lang="ru-RU" sz="4800" b="1" dirty="0">
              <a:solidFill>
                <a:srgbClr val="00B0F0"/>
              </a:solidFill>
              <a:latin typeface="Calibri Light" pitchFamily="34" charset="0"/>
            </a:endParaRPr>
          </a:p>
        </p:txBody>
      </p:sp>
      <p:pic>
        <p:nvPicPr>
          <p:cNvPr id="13320" name="Picture 8" descr="https://ds21-yar.edu.yar.ru/svedeniya_ob_obrazovatelnoy_organizatsii/osnovnie_svedeniya/1460714161__1__w642_h229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0" y="3212976"/>
            <a:ext cx="6228184" cy="2183234"/>
          </a:xfrm>
          <a:prstGeom prst="rect">
            <a:avLst/>
          </a:prstGeom>
          <a:noFill/>
        </p:spPr>
      </p:pic>
      <p:pic>
        <p:nvPicPr>
          <p:cNvPr id="13324" name="Picture 12" descr="https://sun9-56.userapi.com/c855036/v855036425/15ae97/8phk1ge0iKM.jpg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 l="31011" r="5416" b="25588"/>
          <a:stretch>
            <a:fillRect/>
          </a:stretch>
        </p:blipFill>
        <p:spPr bwMode="auto">
          <a:xfrm>
            <a:off x="6228184" y="3212976"/>
            <a:ext cx="2915816" cy="2179163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75856" y="6357958"/>
            <a:ext cx="2724904" cy="500042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1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МДОУ №21 «Ласточка»</a:t>
            </a:r>
            <a:endParaRPr lang="ru-RU" sz="11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3326" name="Picture 14" descr="https://yt3.ggpht.com/a/AGF-l78XSoqu2wYXppB-qt6ONiJOI3-_5vHzh9oh=s900-c-k-c0xffffffff-no-rj-mo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7554" y="0"/>
            <a:ext cx="2520280" cy="2520280"/>
          </a:xfrm>
          <a:prstGeom prst="rect">
            <a:avLst/>
          </a:prstGeom>
          <a:noFill/>
        </p:spPr>
      </p:pic>
      <p:pic>
        <p:nvPicPr>
          <p:cNvPr id="13328" name="Picture 16" descr="https://ds21-yar.edu.yar.ru/dsc00415gif_w450_h350_w237_h141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357166"/>
            <a:ext cx="2500330" cy="1875250"/>
          </a:xfrm>
          <a:prstGeom prst="rect">
            <a:avLst/>
          </a:prstGeom>
          <a:noFill/>
        </p:spPr>
      </p:pic>
      <p:pic>
        <p:nvPicPr>
          <p:cNvPr id="13" name="Антошка - Детские Песни from backingtracks.co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8388424" y="6613525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48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2" grpId="0" animBg="1"/>
      <p:bldP spid="3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7544" y="116632"/>
            <a:ext cx="8229600" cy="11430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 Light" pitchFamily="34" charset="0"/>
                <a:ea typeface="+mn-ea"/>
                <a:cs typeface="+mn-cs"/>
              </a:rPr>
              <a:t>На работе не скучаем – сценки разные играем!</a:t>
            </a:r>
          </a:p>
        </p:txBody>
      </p:sp>
      <p:pic>
        <p:nvPicPr>
          <p:cNvPr id="5" name="Рисунок 4" descr="DSC062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772816"/>
            <a:ext cx="1488166" cy="2232248"/>
          </a:xfrm>
          <a:prstGeom prst="rect">
            <a:avLst/>
          </a:prstGeom>
        </p:spPr>
      </p:pic>
      <p:pic>
        <p:nvPicPr>
          <p:cNvPr id="6" name="Рисунок 5" descr="DSC062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44" y="1772816"/>
            <a:ext cx="1488165" cy="2232248"/>
          </a:xfrm>
          <a:prstGeom prst="rect">
            <a:avLst/>
          </a:prstGeom>
        </p:spPr>
      </p:pic>
      <p:pic>
        <p:nvPicPr>
          <p:cNvPr id="7" name="Рисунок 6" descr="DSC06384.JPG"/>
          <p:cNvPicPr>
            <a:picLocks noChangeAspect="1"/>
          </p:cNvPicPr>
          <p:nvPr/>
        </p:nvPicPr>
        <p:blipFill>
          <a:blip r:embed="rId4" cstate="print"/>
          <a:srcRect l="40005" r="7815"/>
          <a:stretch>
            <a:fillRect/>
          </a:stretch>
        </p:blipFill>
        <p:spPr>
          <a:xfrm>
            <a:off x="4929190" y="1714488"/>
            <a:ext cx="1803552" cy="2304256"/>
          </a:xfrm>
          <a:prstGeom prst="rect">
            <a:avLst/>
          </a:prstGeom>
        </p:spPr>
      </p:pic>
      <p:pic>
        <p:nvPicPr>
          <p:cNvPr id="8" name="Рисунок 7" descr="DSC06192.JPG"/>
          <p:cNvPicPr>
            <a:picLocks noChangeAspect="1"/>
          </p:cNvPicPr>
          <p:nvPr/>
        </p:nvPicPr>
        <p:blipFill>
          <a:blip r:embed="rId5" cstate="print"/>
          <a:srcRect l="24801" r="24800" b="33462"/>
          <a:stretch>
            <a:fillRect/>
          </a:stretch>
        </p:blipFill>
        <p:spPr>
          <a:xfrm>
            <a:off x="642910" y="4214818"/>
            <a:ext cx="2454442" cy="2160240"/>
          </a:xfrm>
          <a:prstGeom prst="rect">
            <a:avLst/>
          </a:prstGeom>
        </p:spPr>
      </p:pic>
      <p:pic>
        <p:nvPicPr>
          <p:cNvPr id="22530" name="Picture 2" descr="https://sun9-19.userapi.com/c855036/v855036425/15af1e/6i3b8HKyOb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4365104"/>
            <a:ext cx="3347718" cy="2232248"/>
          </a:xfrm>
          <a:prstGeom prst="rect">
            <a:avLst/>
          </a:prstGeom>
          <a:noFill/>
        </p:spPr>
      </p:pic>
      <p:pic>
        <p:nvPicPr>
          <p:cNvPr id="39939" name="Picture 3" descr="C:\Users\User\Desktop\image (4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29454" y="1714488"/>
            <a:ext cx="1732372" cy="2309829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20"/>
                            </p:stCondLst>
                            <p:childTnLst>
                              <p:par>
                                <p:cTn id="11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20"/>
                            </p:stCondLst>
                            <p:childTnLst>
                              <p:par>
                                <p:cTn id="26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20"/>
                            </p:stCondLst>
                            <p:childTnLst>
                              <p:par>
                                <p:cTn id="34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20"/>
                            </p:stCondLst>
                            <p:childTnLst>
                              <p:par>
                                <p:cTn id="42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4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67544" y="116632"/>
            <a:ext cx="8229600" cy="11430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 Light" pitchFamily="34" charset="0"/>
                <a:ea typeface="+mn-ea"/>
                <a:cs typeface="+mn-cs"/>
              </a:rPr>
              <a:t>Проектная деятельность</a:t>
            </a:r>
          </a:p>
        </p:txBody>
      </p:sp>
      <p:pic>
        <p:nvPicPr>
          <p:cNvPr id="6" name="Рисунок 5" descr="DSC022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060848"/>
            <a:ext cx="2699792" cy="20248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95736" y="1628800"/>
            <a:ext cx="1368152" cy="30777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/>
              <a:t>Огород на окне</a:t>
            </a:r>
            <a:endParaRPr lang="ru-RU" sz="1400" dirty="0"/>
          </a:p>
        </p:txBody>
      </p:sp>
      <p:pic>
        <p:nvPicPr>
          <p:cNvPr id="8" name="Рисунок 7" descr="DSC0226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2060848"/>
            <a:ext cx="1512168" cy="201622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500826" y="1714488"/>
            <a:ext cx="1656184" cy="30777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/>
              <a:t>Хлеб всему голова</a:t>
            </a:r>
            <a:endParaRPr lang="ru-RU" sz="1400" dirty="0"/>
          </a:p>
        </p:txBody>
      </p:sp>
      <p:pic>
        <p:nvPicPr>
          <p:cNvPr id="10" name="Рисунок 9" descr="15397629416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29322" y="2214553"/>
            <a:ext cx="2928958" cy="164753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47664" y="4581128"/>
            <a:ext cx="1512168" cy="30777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/>
              <a:t>Водичка-водичка</a:t>
            </a:r>
            <a:endParaRPr lang="ru-RU" sz="1400" dirty="0"/>
          </a:p>
        </p:txBody>
      </p:sp>
      <p:pic>
        <p:nvPicPr>
          <p:cNvPr id="12" name="Рисунок 11" descr="P80809-11433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5013176"/>
            <a:ext cx="2088232" cy="1548309"/>
          </a:xfrm>
          <a:prstGeom prst="rect">
            <a:avLst/>
          </a:prstGeom>
        </p:spPr>
      </p:pic>
      <p:pic>
        <p:nvPicPr>
          <p:cNvPr id="13" name="Рисунок 12" descr="P80809-11434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83768" y="5013176"/>
            <a:ext cx="2039488" cy="151216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300192" y="4509120"/>
            <a:ext cx="1656184" cy="30777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/>
              <a:t>Бессмертный полк</a:t>
            </a:r>
            <a:endParaRPr lang="ru-RU" sz="1400" dirty="0"/>
          </a:p>
        </p:txBody>
      </p:sp>
      <p:pic>
        <p:nvPicPr>
          <p:cNvPr id="23554" name="Picture 2" descr="https://sun9-3.userapi.com/c855036/v855036425/15ae83/rAahyhn9Jxk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0032" y="5013176"/>
            <a:ext cx="2160240" cy="1440442"/>
          </a:xfrm>
          <a:prstGeom prst="rect">
            <a:avLst/>
          </a:prstGeom>
          <a:noFill/>
        </p:spPr>
      </p:pic>
      <p:pic>
        <p:nvPicPr>
          <p:cNvPr id="23556" name="Picture 4" descr="https://sun9-20.userapi.com/c855036/v855036425/15aea1/QnPaZheY-cQ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92131" y="5085184"/>
            <a:ext cx="2051869" cy="136818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80"/>
                            </p:stCondLst>
                            <p:childTnLst>
                              <p:par>
                                <p:cTn id="1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880"/>
                            </p:stCondLst>
                            <p:childTnLst>
                              <p:par>
                                <p:cTn id="20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880"/>
                            </p:stCondLst>
                            <p:childTnLst>
                              <p:par>
                                <p:cTn id="3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880"/>
                            </p:stCondLst>
                            <p:childTnLst>
                              <p:par>
                                <p:cTn id="40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880"/>
                            </p:stCondLst>
                            <p:childTnLst>
                              <p:par>
                                <p:cTn id="4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880"/>
                            </p:stCondLst>
                            <p:childTnLst>
                              <p:par>
                                <p:cTn id="5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880"/>
                            </p:stCondLst>
                            <p:childTnLst>
                              <p:par>
                                <p:cTn id="6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880"/>
                            </p:stCondLst>
                            <p:childTnLst>
                              <p:par>
                                <p:cTn id="7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DSC_31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196752"/>
            <a:ext cx="3493094" cy="2313608"/>
          </a:xfrm>
          <a:prstGeom prst="rect">
            <a:avLst/>
          </a:prstGeom>
        </p:spPr>
      </p:pic>
      <p:pic>
        <p:nvPicPr>
          <p:cNvPr id="9" name="Рисунок 8" descr="DSC_317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1196752"/>
            <a:ext cx="3478975" cy="2304256"/>
          </a:xfrm>
          <a:prstGeom prst="rect">
            <a:avLst/>
          </a:prstGeom>
        </p:spPr>
      </p:pic>
      <p:pic>
        <p:nvPicPr>
          <p:cNvPr id="10" name="Рисунок 9" descr="DSC_32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4077072"/>
            <a:ext cx="3456384" cy="2289294"/>
          </a:xfrm>
          <a:prstGeom prst="rect">
            <a:avLst/>
          </a:prstGeom>
        </p:spPr>
      </p:pic>
      <p:pic>
        <p:nvPicPr>
          <p:cNvPr id="11" name="Рисунок 10" descr="DSC_323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32040" y="4077072"/>
            <a:ext cx="3478975" cy="230425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419872" y="404664"/>
            <a:ext cx="2160240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err="1" smtClean="0"/>
              <a:t>Масленница</a:t>
            </a:r>
            <a:endParaRPr lang="ru-RU" sz="28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188640"/>
            <a:ext cx="7344816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Наши социальные партнеры</a:t>
            </a:r>
            <a:endParaRPr lang="ru-RU" sz="32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51920" y="1268760"/>
            <a:ext cx="1224136" cy="30777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Библиотека</a:t>
            </a:r>
            <a:endParaRPr lang="ru-RU" sz="1400" dirty="0"/>
          </a:p>
        </p:txBody>
      </p:sp>
      <p:pic>
        <p:nvPicPr>
          <p:cNvPr id="8" name="Рисунок 7" descr="15397645523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1603151"/>
            <a:ext cx="3143272" cy="176809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00430" y="3500438"/>
            <a:ext cx="1857388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Школа – музей </a:t>
            </a:r>
          </a:p>
          <a:p>
            <a:pPr algn="ctr"/>
            <a:r>
              <a:rPr lang="ru-RU" sz="1400" dirty="0" smtClean="0"/>
              <a:t>« Русской  избы»</a:t>
            </a:r>
            <a:endParaRPr lang="ru-RU" sz="1400" dirty="0"/>
          </a:p>
        </p:txBody>
      </p:sp>
      <p:pic>
        <p:nvPicPr>
          <p:cNvPr id="10" name="Рисунок 9" descr="P_20181012_1111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14744" y="4143380"/>
            <a:ext cx="1435600" cy="2552178"/>
          </a:xfrm>
          <a:prstGeom prst="rect">
            <a:avLst/>
          </a:prstGeom>
        </p:spPr>
      </p:pic>
      <p:pic>
        <p:nvPicPr>
          <p:cNvPr id="11" name="Рисунок 10" descr="P_20181012_1103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388" y="4000504"/>
            <a:ext cx="1485378" cy="2640671"/>
          </a:xfrm>
          <a:prstGeom prst="rect">
            <a:avLst/>
          </a:prstGeom>
        </p:spPr>
      </p:pic>
      <p:pic>
        <p:nvPicPr>
          <p:cNvPr id="12" name="Рисунок 11" descr="P_20181012_11031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1538" y="4000504"/>
            <a:ext cx="1411542" cy="2509408"/>
          </a:xfrm>
          <a:prstGeom prst="rect">
            <a:avLst/>
          </a:prstGeom>
        </p:spPr>
      </p:pic>
      <p:pic>
        <p:nvPicPr>
          <p:cNvPr id="13" name="Рисунок 12" descr="P_20181119_11141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43504" y="1714488"/>
            <a:ext cx="3210720" cy="180603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28800"/>
            <a:ext cx="9144000" cy="103671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Спасибо за внимание!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4578" name="Picture 2" descr="https://avatars.mds.yandex.net/get-pdb/1572685/b4418bc5-82f9-4ca8-9b42-dd6608f9694c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3212976"/>
            <a:ext cx="3483767" cy="348376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5" descr="https://cdn131.picsart.com/279274035033201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292080" y="908720"/>
            <a:ext cx="2016224" cy="201622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 Light" pitchFamily="34" charset="0"/>
              </a:rPr>
              <a:t>Фонарева Наталья Юрьевна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alibri Light" pitchFamily="34" charset="0"/>
            </a:endParaRP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491880" y="2132856"/>
            <a:ext cx="5472608" cy="313932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Мое кредо: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Профессию не выбирала я</a:t>
            </a:r>
            <a:endParaRPr kumimoji="0" lang="ru-RU" sz="9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Быть воспитателем! – мне сердце подсказало.</a:t>
            </a:r>
            <a:endParaRPr kumimoji="0" lang="ru-RU" sz="9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 детьми работать – вот моя судьба!</a:t>
            </a:r>
            <a:endParaRPr kumimoji="0" lang="ru-RU" sz="9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Другого в жизни я бы не желала!</a:t>
            </a:r>
            <a:endParaRPr kumimoji="0" lang="ru-RU" sz="9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Быть воспитателем – это значит хотеть и уметь снова и снова проживать детство с каждым ребенком, видеть мир его глазами, удивляться и познавать вместе с ним, быть незаметным, когда малыш занят своим делом, и незаменимым, когда ему нужна помощь и поддержка.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1285860"/>
            <a:ext cx="3143254" cy="4191005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357694"/>
            <a:ext cx="3491880" cy="2016224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algn="ctr">
              <a:buNone/>
            </a:pPr>
            <a:endParaRPr lang="ru-RU" sz="6400" dirty="0" smtClean="0">
              <a:latin typeface="Segoe Script" pitchFamily="34" charset="0"/>
            </a:endParaRPr>
          </a:p>
          <a:p>
            <a:pPr algn="ctr">
              <a:buNone/>
            </a:pPr>
            <a:r>
              <a:rPr lang="ru-RU" sz="4800" b="1" dirty="0" smtClean="0">
                <a:latin typeface="Segoe Script" pitchFamily="34" charset="0"/>
              </a:rPr>
              <a:t>Пришла </a:t>
            </a:r>
            <a:r>
              <a:rPr lang="ru-RU" sz="4800" b="1" dirty="0">
                <a:latin typeface="Segoe Script" pitchFamily="34" charset="0"/>
              </a:rPr>
              <a:t>в детский </a:t>
            </a:r>
            <a:r>
              <a:rPr lang="ru-RU" sz="4800" b="1" dirty="0" smtClean="0">
                <a:latin typeface="Segoe Script" pitchFamily="34" charset="0"/>
              </a:rPr>
              <a:t>сад,</a:t>
            </a:r>
          </a:p>
          <a:p>
            <a:pPr algn="ctr">
              <a:buNone/>
            </a:pPr>
            <a:r>
              <a:rPr lang="ru-RU" sz="4800" b="1" dirty="0" smtClean="0">
                <a:latin typeface="Segoe Script" pitchFamily="34" charset="0"/>
              </a:rPr>
              <a:t>улыбнись </a:t>
            </a:r>
            <a:r>
              <a:rPr lang="ru-RU" sz="4800" b="1" dirty="0">
                <a:latin typeface="Segoe Script" pitchFamily="34" charset="0"/>
              </a:rPr>
              <a:t>на пороге!</a:t>
            </a:r>
          </a:p>
          <a:p>
            <a:pPr algn="ctr">
              <a:buNone/>
            </a:pPr>
            <a:r>
              <a:rPr lang="ru-RU" sz="4800" b="1" dirty="0">
                <a:latin typeface="Segoe Script" pitchFamily="34" charset="0"/>
              </a:rPr>
              <a:t>Все то, что ты </a:t>
            </a:r>
            <a:r>
              <a:rPr lang="ru-RU" sz="4800" b="1" dirty="0" smtClean="0">
                <a:latin typeface="Segoe Script" pitchFamily="34" charset="0"/>
              </a:rPr>
              <a:t>детям отдашь,</a:t>
            </a:r>
          </a:p>
          <a:p>
            <a:pPr algn="ctr">
              <a:buNone/>
            </a:pPr>
            <a:r>
              <a:rPr lang="ru-RU" sz="4800" b="1" dirty="0" smtClean="0">
                <a:latin typeface="Segoe Script" pitchFamily="34" charset="0"/>
              </a:rPr>
              <a:t>К </a:t>
            </a:r>
            <a:r>
              <a:rPr lang="ru-RU" sz="4800" b="1" dirty="0">
                <a:latin typeface="Segoe Script" pitchFamily="34" charset="0"/>
              </a:rPr>
              <a:t>тебе </a:t>
            </a:r>
            <a:r>
              <a:rPr lang="ru-RU" sz="4800" b="1" dirty="0" smtClean="0">
                <a:latin typeface="Segoe Script" pitchFamily="34" charset="0"/>
              </a:rPr>
              <a:t>возвратится </a:t>
            </a:r>
            <a:r>
              <a:rPr lang="ru-RU" sz="4800" b="1" dirty="0">
                <a:latin typeface="Segoe Script" pitchFamily="34" charset="0"/>
              </a:rPr>
              <a:t>в итоге!</a:t>
            </a:r>
          </a:p>
          <a:p>
            <a:pPr>
              <a:buNone/>
            </a:pPr>
            <a:endParaRPr lang="ru-RU" b="1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339" grpId="0" animBg="1"/>
      <p:bldP spid="3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8" name="Picture 8" descr="https://www.pngarts.com/files/3/Rainbow-PNG-High-Quality-Image.png"/>
          <p:cNvPicPr>
            <a:picLocks noChangeAspect="1" noChangeArrowheads="1"/>
          </p:cNvPicPr>
          <p:nvPr/>
        </p:nvPicPr>
        <p:blipFill>
          <a:blip r:embed="rId2" cstate="print"/>
          <a:srcRect b="50000"/>
          <a:stretch>
            <a:fillRect/>
          </a:stretch>
        </p:blipFill>
        <p:spPr bwMode="auto">
          <a:xfrm>
            <a:off x="2887305" y="5098304"/>
            <a:ext cx="6256695" cy="175969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Немножко о себе…</a:t>
            </a:r>
            <a:endParaRPr lang="ru-RU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772816"/>
            <a:ext cx="7931224" cy="468052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2900" b="1" u="sng" dirty="0">
                <a:latin typeface="+mj-lt"/>
              </a:rPr>
              <a:t/>
            </a:r>
            <a:br>
              <a:rPr lang="ru-RU" sz="2900" b="1" u="sng" dirty="0">
                <a:latin typeface="+mj-lt"/>
              </a:rPr>
            </a:br>
            <a:r>
              <a:rPr lang="ru-RU" sz="2900" b="1" u="sng" dirty="0" smtClean="0">
                <a:latin typeface="+mj-lt"/>
              </a:rPr>
              <a:t>Дата рождения</a:t>
            </a:r>
            <a:r>
              <a:rPr lang="ru-RU" sz="2900" u="sng" dirty="0" smtClean="0">
                <a:latin typeface="+mj-lt"/>
              </a:rPr>
              <a:t>: </a:t>
            </a:r>
            <a:r>
              <a:rPr lang="ru-RU" sz="2900" b="1" i="1" dirty="0" smtClean="0">
                <a:latin typeface="+mj-lt"/>
              </a:rPr>
              <a:t>14 </a:t>
            </a:r>
            <a:r>
              <a:rPr lang="ru-RU" sz="2900" i="1" dirty="0" smtClean="0">
                <a:latin typeface="+mj-lt"/>
              </a:rPr>
              <a:t>июня </a:t>
            </a:r>
            <a:r>
              <a:rPr lang="ru-RU" sz="2900" b="1" i="1" dirty="0" smtClean="0">
                <a:latin typeface="+mj-lt"/>
              </a:rPr>
              <a:t>1976</a:t>
            </a:r>
            <a:r>
              <a:rPr lang="ru-RU" sz="2900" i="1" dirty="0" smtClean="0">
                <a:latin typeface="+mj-lt"/>
              </a:rPr>
              <a:t> год</a:t>
            </a:r>
          </a:p>
          <a:p>
            <a:pPr>
              <a:buNone/>
            </a:pPr>
            <a:r>
              <a:rPr lang="ru-RU" sz="2900" b="1" u="sng" dirty="0" smtClean="0">
                <a:latin typeface="+mj-lt"/>
              </a:rPr>
              <a:t>Образование:</a:t>
            </a:r>
            <a:r>
              <a:rPr lang="ru-RU" sz="2900" u="sng" dirty="0" smtClean="0">
                <a:latin typeface="+mj-lt"/>
              </a:rPr>
              <a:t> </a:t>
            </a:r>
            <a:r>
              <a:rPr lang="ru-RU" sz="2900" i="1" dirty="0" smtClean="0">
                <a:latin typeface="+mj-lt"/>
              </a:rPr>
              <a:t>Высшее(ЯГПУ им. К.Д.Ушинского)</a:t>
            </a:r>
          </a:p>
          <a:p>
            <a:pPr>
              <a:buNone/>
            </a:pPr>
            <a:r>
              <a:rPr lang="ru-RU" sz="2900" b="1" u="sng" dirty="0">
                <a:latin typeface="+mj-lt"/>
              </a:rPr>
              <a:t>Повышение квалификации:</a:t>
            </a:r>
          </a:p>
          <a:p>
            <a:pPr>
              <a:buNone/>
            </a:pPr>
            <a:r>
              <a:rPr lang="ru-RU" sz="2900" i="1" dirty="0">
                <a:latin typeface="+mj-lt"/>
              </a:rPr>
              <a:t>Курсы повышения квалификации по теме: </a:t>
            </a:r>
          </a:p>
          <a:p>
            <a:pPr>
              <a:buNone/>
            </a:pPr>
            <a:r>
              <a:rPr lang="ru-RU" sz="2900" i="1" dirty="0">
                <a:latin typeface="+mj-lt"/>
              </a:rPr>
              <a:t>«Инклюзивное образование детей с </a:t>
            </a:r>
            <a:r>
              <a:rPr lang="ru-RU" sz="2900" i="1" dirty="0" smtClean="0">
                <a:latin typeface="+mj-lt"/>
              </a:rPr>
              <a:t>ограниченными возможностями </a:t>
            </a:r>
            <a:r>
              <a:rPr lang="ru-RU" sz="2900" i="1" dirty="0">
                <a:latin typeface="+mj-lt"/>
              </a:rPr>
              <a:t>здоровья в дошкольной  образовательной организации (опыт, проблемы)</a:t>
            </a:r>
          </a:p>
          <a:p>
            <a:pPr>
              <a:buNone/>
            </a:pPr>
            <a:r>
              <a:rPr lang="ru-RU" sz="2900" i="1" dirty="0">
                <a:latin typeface="+mj-lt"/>
              </a:rPr>
              <a:t>  </a:t>
            </a:r>
            <a:r>
              <a:rPr lang="ru-RU" sz="2900" b="1" i="1" dirty="0">
                <a:latin typeface="+mj-lt"/>
              </a:rPr>
              <a:t>2017 </a:t>
            </a:r>
            <a:r>
              <a:rPr lang="ru-RU" sz="2900" i="1" dirty="0">
                <a:latin typeface="+mj-lt"/>
              </a:rPr>
              <a:t>год, </a:t>
            </a:r>
            <a:r>
              <a:rPr lang="ru-RU" sz="2900" b="1" i="1" dirty="0">
                <a:latin typeface="+mj-lt"/>
              </a:rPr>
              <a:t>72</a:t>
            </a:r>
            <a:r>
              <a:rPr lang="ru-RU" sz="2900" i="1" dirty="0">
                <a:latin typeface="+mj-lt"/>
              </a:rPr>
              <a:t> часа – удостоверение</a:t>
            </a:r>
          </a:p>
          <a:p>
            <a:pPr>
              <a:buNone/>
            </a:pPr>
            <a:r>
              <a:rPr lang="ru-RU" sz="2900" i="1" dirty="0">
                <a:latin typeface="+mj-lt"/>
              </a:rPr>
              <a:t>Курсы повышения квалификации по теме: </a:t>
            </a:r>
          </a:p>
          <a:p>
            <a:pPr>
              <a:buNone/>
            </a:pPr>
            <a:r>
              <a:rPr lang="ru-RU" sz="2900" i="1" dirty="0">
                <a:latin typeface="+mj-lt"/>
              </a:rPr>
              <a:t>«Документ – камера»</a:t>
            </a:r>
          </a:p>
          <a:p>
            <a:pPr>
              <a:buNone/>
            </a:pPr>
            <a:r>
              <a:rPr lang="ru-RU" sz="2900" b="1" i="1" dirty="0">
                <a:latin typeface="+mj-lt"/>
              </a:rPr>
              <a:t>2016</a:t>
            </a:r>
            <a:r>
              <a:rPr lang="ru-RU" sz="2900" i="1" dirty="0">
                <a:latin typeface="+mj-lt"/>
              </a:rPr>
              <a:t> год, </a:t>
            </a:r>
            <a:r>
              <a:rPr lang="ru-RU" sz="2900" b="1" i="1" dirty="0">
                <a:latin typeface="+mj-lt"/>
              </a:rPr>
              <a:t>76</a:t>
            </a:r>
            <a:r>
              <a:rPr lang="ru-RU" sz="2900" i="1" dirty="0">
                <a:latin typeface="+mj-lt"/>
              </a:rPr>
              <a:t> часов – удостоверение</a:t>
            </a:r>
          </a:p>
          <a:p>
            <a:pPr>
              <a:buNone/>
            </a:pPr>
            <a:r>
              <a:rPr lang="ru-RU" sz="2900" b="1" u="sng" dirty="0">
                <a:latin typeface="+mj-lt"/>
              </a:rPr>
              <a:t>Категория:</a:t>
            </a:r>
            <a:r>
              <a:rPr lang="ru-RU" sz="2900" dirty="0">
                <a:latin typeface="+mj-lt"/>
              </a:rPr>
              <a:t> </a:t>
            </a:r>
            <a:r>
              <a:rPr lang="ru-RU" sz="2900" i="1" dirty="0">
                <a:latin typeface="+mj-lt"/>
              </a:rPr>
              <a:t>I-квалификационная категория</a:t>
            </a:r>
            <a:r>
              <a:rPr lang="ru-RU" sz="2900" dirty="0">
                <a:latin typeface="+mj-lt"/>
              </a:rPr>
              <a:t> </a:t>
            </a:r>
          </a:p>
          <a:p>
            <a:pPr>
              <a:buNone/>
            </a:pPr>
            <a:r>
              <a:rPr lang="ru-RU" sz="2900" b="1" u="sng" dirty="0">
                <a:latin typeface="+mj-lt"/>
              </a:rPr>
              <a:t>Педагогический стаж работы в данном учреждении:</a:t>
            </a:r>
            <a:r>
              <a:rPr lang="ru-RU" sz="2900" dirty="0">
                <a:latin typeface="+mj-lt"/>
              </a:rPr>
              <a:t> </a:t>
            </a:r>
            <a:r>
              <a:rPr lang="ru-RU" sz="2900" b="1" dirty="0" smtClean="0">
                <a:latin typeface="+mj-lt"/>
              </a:rPr>
              <a:t>6</a:t>
            </a:r>
            <a:r>
              <a:rPr lang="ru-RU" sz="2900" dirty="0" smtClean="0">
                <a:latin typeface="+mj-lt"/>
              </a:rPr>
              <a:t> лет </a:t>
            </a:r>
            <a:r>
              <a:rPr lang="ru-RU" sz="2900" b="1" dirty="0" smtClean="0">
                <a:latin typeface="+mj-lt"/>
              </a:rPr>
              <a:t>8</a:t>
            </a:r>
            <a:r>
              <a:rPr lang="ru-RU" sz="2900" dirty="0" smtClean="0">
                <a:latin typeface="+mj-lt"/>
              </a:rPr>
              <a:t> месяцев</a:t>
            </a:r>
          </a:p>
          <a:p>
            <a:pPr>
              <a:buNone/>
            </a:pPr>
            <a:r>
              <a:rPr lang="ru-RU" sz="2900" b="1" u="sng" dirty="0" smtClean="0">
                <a:latin typeface="+mj-lt"/>
              </a:rPr>
              <a:t>Занимаемая должность</a:t>
            </a:r>
            <a:r>
              <a:rPr lang="ru-RU" sz="2900" u="sng" dirty="0" smtClean="0">
                <a:latin typeface="+mj-lt"/>
              </a:rPr>
              <a:t>: </a:t>
            </a:r>
            <a:r>
              <a:rPr lang="ru-RU" sz="2900" i="1" dirty="0" smtClean="0">
                <a:latin typeface="+mj-lt"/>
              </a:rPr>
              <a:t>воспитатель</a:t>
            </a:r>
            <a:endParaRPr lang="ru-RU" i="1" dirty="0" smtClean="0">
              <a:latin typeface="+mj-lt"/>
            </a:endParaRP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"/>
                            </p:stCondLst>
                            <p:childTnLst>
                              <p:par>
                                <p:cTn id="1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600"/>
                            </p:stCondLst>
                            <p:childTnLst>
                              <p:par>
                                <p:cTn id="1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600"/>
                            </p:stCondLst>
                            <p:childTnLst>
                              <p:par>
                                <p:cTn id="2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600"/>
                            </p:stCondLst>
                            <p:childTnLst>
                              <p:par>
                                <p:cTn id="3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600"/>
                            </p:stCondLst>
                            <p:childTnLst>
                              <p:par>
                                <p:cTn id="3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600"/>
                            </p:stCondLst>
                            <p:childTnLst>
                              <p:par>
                                <p:cTn id="4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600"/>
                            </p:stCondLst>
                            <p:childTnLst>
                              <p:par>
                                <p:cTn id="5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600"/>
                            </p:stCondLst>
                            <p:childTnLst>
                              <p:par>
                                <p:cTn id="6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600"/>
                            </p:stCondLst>
                            <p:childTnLst>
                              <p:par>
                                <p:cTn id="6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9600"/>
                            </p:stCondLst>
                            <p:childTnLst>
                              <p:par>
                                <p:cTn id="7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600"/>
                            </p:stCondLst>
                            <p:childTnLst>
                              <p:par>
                                <p:cTn id="8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1600"/>
                            </p:stCondLst>
                            <p:childTnLst>
                              <p:par>
                                <p:cTn id="8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2600"/>
                            </p:stCondLst>
                            <p:childTnLst>
                              <p:par>
                                <p:cTn id="9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https://avatars.mds.yandex.net/get-pdb/2022048/cb2467dd-ae87-4c44-9df2-f1368fcf2379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764704"/>
            <a:ext cx="2808312" cy="28083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Трескова</a:t>
            </a:r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Ольга Владимировна</a:t>
            </a:r>
            <a:endParaRPr lang="ru-RU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Содержимое 3" descr="IMG_253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67544" y="1556792"/>
            <a:ext cx="3017309" cy="4525963"/>
          </a:xfrm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323528" y="5013176"/>
            <a:ext cx="3240360" cy="1728192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25000" lnSpcReduction="20000"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endParaRPr kumimoji="0" lang="ru-RU" sz="66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Monotype Corsiva" pitchFamily="66" charset="0"/>
              <a:ea typeface="Times New Roman" pitchFamily="18" charset="0"/>
              <a:cs typeface="Tahoma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66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Script" pitchFamily="34" charset="0"/>
                <a:ea typeface="Times New Roman" pitchFamily="18" charset="0"/>
                <a:cs typeface="Tahoma" pitchFamily="34" charset="0"/>
              </a:rPr>
              <a:t>Всем , кому дороги</a:t>
            </a:r>
            <a:r>
              <a:rPr kumimoji="0" lang="ru-RU" sz="6600" b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Script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66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Script" pitchFamily="34" charset="0"/>
                <a:ea typeface="Times New Roman" pitchFamily="18" charset="0"/>
                <a:cs typeface="Tahoma" pitchFamily="34" charset="0"/>
              </a:rPr>
              <a:t>дети,</a:t>
            </a:r>
            <a:endParaRPr kumimoji="0" lang="ru-RU" sz="48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Script" pitchFamily="34" charset="0"/>
              <a:ea typeface="Times New Roman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66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Script" pitchFamily="34" charset="0"/>
                <a:ea typeface="Times New Roman" pitchFamily="18" charset="0"/>
                <a:cs typeface="Tahoma" pitchFamily="34" charset="0"/>
              </a:rPr>
              <a:t>Быть за судьбу их в ответе!</a:t>
            </a:r>
            <a:endParaRPr kumimoji="0" lang="ru-RU" sz="66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Script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23928" y="2420888"/>
            <a:ext cx="4752528" cy="31700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Гимн: </a:t>
            </a:r>
          </a:p>
          <a:p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Каким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быть должен воспитатель?</a:t>
            </a:r>
          </a:p>
          <a:p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Конечно, добрым должен быть!</a:t>
            </a:r>
          </a:p>
          <a:p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Любить детей, любить ученье,</a:t>
            </a:r>
          </a:p>
          <a:p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Свою профессию любить!</a:t>
            </a:r>
          </a:p>
          <a:p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Каким быть должен воспитатель?</a:t>
            </a:r>
          </a:p>
          <a:p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Конечно, щедрым должен быть,</a:t>
            </a:r>
          </a:p>
          <a:p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Всего себя без 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сожаленья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                                                           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Он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должен детям подарить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!</a:t>
            </a:r>
            <a:endParaRPr lang="ru-RU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4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build="p" animBg="1"/>
      <p:bldP spid="7" grpId="1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s://www.pngarts.com/files/3/Rainbow-PNG-High-Quality-Image.png"/>
          <p:cNvPicPr>
            <a:picLocks noChangeAspect="1" noChangeArrowheads="1"/>
          </p:cNvPicPr>
          <p:nvPr/>
        </p:nvPicPr>
        <p:blipFill>
          <a:blip r:embed="rId2" cstate="print"/>
          <a:srcRect b="50000"/>
          <a:stretch>
            <a:fillRect/>
          </a:stretch>
        </p:blipFill>
        <p:spPr bwMode="auto">
          <a:xfrm>
            <a:off x="2887305" y="5098304"/>
            <a:ext cx="6256695" cy="175969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Немножко о себе…</a:t>
            </a:r>
            <a:endParaRPr lang="ru-RU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772816"/>
            <a:ext cx="7715200" cy="4205064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b="1" u="sng" dirty="0">
                <a:latin typeface="+mj-lt"/>
              </a:rPr>
              <a:t>Дата рождения:</a:t>
            </a:r>
            <a:r>
              <a:rPr lang="ru-RU" u="sng" dirty="0">
                <a:latin typeface="+mj-lt"/>
              </a:rPr>
              <a:t> </a:t>
            </a:r>
            <a:r>
              <a:rPr lang="ru-RU" dirty="0">
                <a:latin typeface="+mj-lt"/>
              </a:rPr>
              <a:t>  </a:t>
            </a:r>
            <a:r>
              <a:rPr lang="ru-RU" b="1" i="1" dirty="0">
                <a:latin typeface="+mj-lt"/>
              </a:rPr>
              <a:t>26.04.1974</a:t>
            </a:r>
          </a:p>
          <a:p>
            <a:pPr>
              <a:buNone/>
            </a:pPr>
            <a:r>
              <a:rPr lang="ru-RU" b="1" u="sng" dirty="0">
                <a:latin typeface="+mj-lt"/>
              </a:rPr>
              <a:t>Образование:</a:t>
            </a:r>
            <a:r>
              <a:rPr lang="ru-RU" b="1" dirty="0">
                <a:latin typeface="+mj-lt"/>
              </a:rPr>
              <a:t> </a:t>
            </a:r>
            <a:r>
              <a:rPr lang="ru-RU" dirty="0">
                <a:latin typeface="+mj-lt"/>
              </a:rPr>
              <a:t> </a:t>
            </a:r>
            <a:r>
              <a:rPr lang="ru-RU" i="1" dirty="0" smtClean="0">
                <a:latin typeface="+mj-lt"/>
              </a:rPr>
              <a:t> ЯГПУ</a:t>
            </a:r>
            <a:r>
              <a:rPr lang="ru-RU" i="1" dirty="0">
                <a:latin typeface="+mj-lt"/>
              </a:rPr>
              <a:t> им. К.Д. Ушинского</a:t>
            </a:r>
          </a:p>
          <a:p>
            <a:pPr>
              <a:buNone/>
            </a:pPr>
            <a:r>
              <a:rPr lang="ru-RU" b="1" u="sng" dirty="0">
                <a:latin typeface="+mj-lt"/>
              </a:rPr>
              <a:t>Категория</a:t>
            </a:r>
            <a:r>
              <a:rPr lang="ru-RU" dirty="0">
                <a:latin typeface="+mj-lt"/>
              </a:rPr>
              <a:t>:  </a:t>
            </a:r>
            <a:r>
              <a:rPr lang="ru-RU" i="1" dirty="0">
                <a:latin typeface="+mj-lt"/>
              </a:rPr>
              <a:t>I-квалификационная категория</a:t>
            </a:r>
            <a:r>
              <a:rPr lang="ru-RU" dirty="0">
                <a:latin typeface="+mj-lt"/>
              </a:rPr>
              <a:t> </a:t>
            </a:r>
          </a:p>
          <a:p>
            <a:pPr>
              <a:buNone/>
            </a:pPr>
            <a:r>
              <a:rPr lang="ru-RU" b="1" u="sng" dirty="0">
                <a:latin typeface="+mj-lt"/>
              </a:rPr>
              <a:t>Педагогический стаж работы в </a:t>
            </a:r>
            <a:r>
              <a:rPr lang="ru-RU" b="1" u="sng" dirty="0" smtClean="0">
                <a:latin typeface="+mj-lt"/>
              </a:rPr>
              <a:t>данном учреждении</a:t>
            </a:r>
            <a:r>
              <a:rPr lang="ru-RU" b="1" u="sng" dirty="0">
                <a:latin typeface="+mj-lt"/>
              </a:rPr>
              <a:t>:</a:t>
            </a:r>
            <a:r>
              <a:rPr lang="ru-RU" u="sng" dirty="0">
                <a:latin typeface="+mj-lt"/>
              </a:rPr>
              <a:t> </a:t>
            </a:r>
            <a:r>
              <a:rPr lang="ru-RU" i="1" dirty="0" smtClean="0">
                <a:latin typeface="+mj-lt"/>
              </a:rPr>
              <a:t>5 лет</a:t>
            </a:r>
            <a:endParaRPr lang="ru-RU" i="1" dirty="0">
              <a:latin typeface="+mj-lt"/>
            </a:endParaRPr>
          </a:p>
          <a:p>
            <a:pPr>
              <a:buNone/>
            </a:pPr>
            <a:r>
              <a:rPr lang="ru-RU" b="1" u="sng" dirty="0">
                <a:latin typeface="+mj-lt"/>
              </a:rPr>
              <a:t>Занимаемая </a:t>
            </a:r>
            <a:r>
              <a:rPr lang="ru-RU" b="1" u="sng" dirty="0" smtClean="0">
                <a:latin typeface="+mj-lt"/>
              </a:rPr>
              <a:t>должность</a:t>
            </a:r>
            <a:r>
              <a:rPr lang="ru-RU" b="1" u="sng" dirty="0">
                <a:latin typeface="+mj-lt"/>
              </a:rPr>
              <a:t>:</a:t>
            </a:r>
            <a:r>
              <a:rPr lang="ru-RU" b="1" dirty="0">
                <a:latin typeface="+mj-lt"/>
              </a:rPr>
              <a:t> </a:t>
            </a:r>
            <a:r>
              <a:rPr lang="ru-RU" i="1" dirty="0">
                <a:latin typeface="+mj-lt"/>
              </a:rPr>
              <a:t>Воспитатель</a:t>
            </a:r>
          </a:p>
          <a:p>
            <a:endParaRPr lang="ru-RU" dirty="0">
              <a:latin typeface="Calibri Light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Наши достижения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7410" name="Picture 2" descr="https://sun9-47.userapi.com/c854420/v854420273/15b99f/pYdA16jP2l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3564170" y="1079246"/>
            <a:ext cx="2088232" cy="27872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412" name="Picture 4" descr="https://sun9-32.userapi.com/c857220/v857220273/3f9e7/9mHcVlVYsF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1428736"/>
            <a:ext cx="1834291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414" name="Picture 6" descr="https://sun9-63.userapi.com/c857220/v857220273/3f9ec/xFa11IrhMN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1285860"/>
            <a:ext cx="1834291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416" name="Picture 8" descr="https://sun9-45.userapi.com/c857220/v857220273/3f9f8/BjYGOPXqDV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480458" y="4568214"/>
            <a:ext cx="1798176" cy="24000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420" name="Picture 12" descr="https://sun9-54.userapi.com/c857220/v857220273/3fa20/rWWQGY7OWP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200000">
            <a:off x="6614884" y="4457950"/>
            <a:ext cx="1962050" cy="26187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2" descr="https://sun9-67.userapi.com/c857220/v857220273/3fa0c/xkGHaEaLA1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28794" y="2428868"/>
            <a:ext cx="1813550" cy="24205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4" descr="https://sun9-12.userapi.com/c857220/v857220273/3fa2a/HG7k-nBptOc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6200000">
            <a:off x="5185419" y="2527549"/>
            <a:ext cx="1944214" cy="25949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418" name="Picture 10" descr="https://sun9-63.userapi.com/c857220/v857220273/3fa16/-0EeSfl4erE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00430" y="4214818"/>
            <a:ext cx="1872208" cy="24988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3568" y="188640"/>
            <a:ext cx="7704856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Методическая копилка воспитателей</a:t>
            </a:r>
            <a:endParaRPr lang="ru-RU" sz="32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07904" y="692696"/>
            <a:ext cx="18002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Фотогалерея</a:t>
            </a:r>
            <a:endParaRPr lang="ru-RU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" name="Picture 6" descr="https://ds21-yar.edu.yar.ru/izobrazheniya/izobrazheniya/img_6593_w200_h1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285992"/>
            <a:ext cx="2232248" cy="1674186"/>
          </a:xfrm>
          <a:prstGeom prst="rect">
            <a:avLst/>
          </a:prstGeom>
          <a:noFill/>
        </p:spPr>
      </p:pic>
      <p:graphicFrame>
        <p:nvGraphicFramePr>
          <p:cNvPr id="19463" name="rectole0000000013"/>
          <p:cNvGraphicFramePr>
            <a:graphicFrameLocks noChangeAspect="1"/>
          </p:cNvGraphicFramePr>
          <p:nvPr/>
        </p:nvGraphicFramePr>
        <p:xfrm>
          <a:off x="3071802" y="2571744"/>
          <a:ext cx="1851025" cy="1387475"/>
        </p:xfrm>
        <a:graphic>
          <a:graphicData uri="http://schemas.openxmlformats.org/presentationml/2006/ole">
            <p:oleObj spid="_x0000_s19463" name="Изображение" r:id="rId4" imgW="0" imgH="0" progId="StaticMetafile">
              <p:embed/>
            </p:oleObj>
          </a:graphicData>
        </a:graphic>
      </p:graphicFrame>
      <p:graphicFrame>
        <p:nvGraphicFramePr>
          <p:cNvPr id="19465" name="rectole0000000014"/>
          <p:cNvGraphicFramePr>
            <a:graphicFrameLocks noChangeAspect="1"/>
          </p:cNvGraphicFramePr>
          <p:nvPr/>
        </p:nvGraphicFramePr>
        <p:xfrm>
          <a:off x="1619672" y="1772816"/>
          <a:ext cx="1851025" cy="1387475"/>
        </p:xfrm>
        <a:graphic>
          <a:graphicData uri="http://schemas.openxmlformats.org/presentationml/2006/ole">
            <p:oleObj spid="_x0000_s19465" name="Изображение" r:id="rId5" imgW="0" imgH="0" progId="StaticMetafile">
              <p:embed/>
            </p:oleObj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763688" y="1484784"/>
            <a:ext cx="1584176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/>
              <a:t>День знаний 2018</a:t>
            </a:r>
            <a:endParaRPr lang="ru-RU" sz="1400" dirty="0"/>
          </a:p>
        </p:txBody>
      </p:sp>
      <p:sp>
        <p:nvSpPr>
          <p:cNvPr id="1946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9467" name="rectole0000000015"/>
          <p:cNvGraphicFramePr>
            <a:graphicFrameLocks noChangeAspect="1"/>
          </p:cNvGraphicFramePr>
          <p:nvPr/>
        </p:nvGraphicFramePr>
        <p:xfrm>
          <a:off x="5364088" y="2564904"/>
          <a:ext cx="1736725" cy="1295400"/>
        </p:xfrm>
        <a:graphic>
          <a:graphicData uri="http://schemas.openxmlformats.org/presentationml/2006/ole">
            <p:oleObj spid="_x0000_s19467" name="Изображение" r:id="rId6" imgW="0" imgH="0" progId="StaticMetafile">
              <p:embed/>
            </p:oleObj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6444208" y="1412776"/>
            <a:ext cx="1440160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/>
              <a:t>В гости к Осени!</a:t>
            </a:r>
            <a:endParaRPr lang="ru-RU" sz="1400" dirty="0"/>
          </a:p>
        </p:txBody>
      </p:sp>
      <p:sp>
        <p:nvSpPr>
          <p:cNvPr id="19470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72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9471" name="rectole0000000017"/>
          <p:cNvGraphicFramePr>
            <a:graphicFrameLocks noChangeAspect="1"/>
          </p:cNvGraphicFramePr>
          <p:nvPr/>
        </p:nvGraphicFramePr>
        <p:xfrm>
          <a:off x="6300192" y="1700808"/>
          <a:ext cx="1736725" cy="1295400"/>
        </p:xfrm>
        <a:graphic>
          <a:graphicData uri="http://schemas.openxmlformats.org/presentationml/2006/ole">
            <p:oleObj spid="_x0000_s19471" name="Изображение" r:id="rId7" imgW="0" imgH="0" progId="StaticMetafile">
              <p:embed/>
            </p:oleObj>
          </a:graphicData>
        </a:graphic>
      </p:graphicFrame>
      <p:graphicFrame>
        <p:nvGraphicFramePr>
          <p:cNvPr id="19469" name="rectole0000000016"/>
          <p:cNvGraphicFramePr>
            <a:graphicFrameLocks noChangeAspect="1"/>
          </p:cNvGraphicFramePr>
          <p:nvPr/>
        </p:nvGraphicFramePr>
        <p:xfrm>
          <a:off x="7236296" y="2564904"/>
          <a:ext cx="1736725" cy="1295400"/>
        </p:xfrm>
        <a:graphic>
          <a:graphicData uri="http://schemas.openxmlformats.org/presentationml/2006/ole">
            <p:oleObj spid="_x0000_s19469" name="Изображение" r:id="rId8" imgW="0" imgH="0" progId="StaticMetafile">
              <p:embed/>
            </p:oleObj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683568" y="4221088"/>
            <a:ext cx="2448272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/>
              <a:t>День дошкольного работника</a:t>
            </a:r>
            <a:endParaRPr lang="ru-RU" sz="1400" dirty="0"/>
          </a:p>
        </p:txBody>
      </p:sp>
      <p:sp>
        <p:nvSpPr>
          <p:cNvPr id="19474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9473" name="rectole0000000021"/>
          <p:cNvGraphicFramePr>
            <a:graphicFrameLocks noChangeAspect="1"/>
          </p:cNvGraphicFramePr>
          <p:nvPr/>
        </p:nvGraphicFramePr>
        <p:xfrm>
          <a:off x="323528" y="5013176"/>
          <a:ext cx="1368152" cy="1676475"/>
        </p:xfrm>
        <a:graphic>
          <a:graphicData uri="http://schemas.openxmlformats.org/presentationml/2006/ole">
            <p:oleObj spid="_x0000_s19473" name="Изображение" r:id="rId9" imgW="0" imgH="0" progId="StaticMetafile">
              <p:embed/>
            </p:oleObj>
          </a:graphicData>
        </a:graphic>
      </p:graphicFrame>
      <p:sp>
        <p:nvSpPr>
          <p:cNvPr id="19476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78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9477" name="rectole0000000023"/>
          <p:cNvGraphicFramePr>
            <a:graphicFrameLocks noChangeAspect="1"/>
          </p:cNvGraphicFramePr>
          <p:nvPr/>
        </p:nvGraphicFramePr>
        <p:xfrm>
          <a:off x="2483768" y="4941168"/>
          <a:ext cx="1368152" cy="1772816"/>
        </p:xfrm>
        <a:graphic>
          <a:graphicData uri="http://schemas.openxmlformats.org/presentationml/2006/ole">
            <p:oleObj spid="_x0000_s19477" name="Изображение" r:id="rId10" imgW="0" imgH="0" progId="StaticMetafile">
              <p:embed/>
            </p:oleObj>
          </a:graphicData>
        </a:graphic>
      </p:graphicFrame>
      <p:graphicFrame>
        <p:nvGraphicFramePr>
          <p:cNvPr id="19475" name="rectole0000000022"/>
          <p:cNvGraphicFramePr>
            <a:graphicFrameLocks noChangeAspect="1"/>
          </p:cNvGraphicFramePr>
          <p:nvPr/>
        </p:nvGraphicFramePr>
        <p:xfrm>
          <a:off x="971600" y="4509120"/>
          <a:ext cx="1851025" cy="1387475"/>
        </p:xfrm>
        <a:graphic>
          <a:graphicData uri="http://schemas.openxmlformats.org/presentationml/2006/ole">
            <p:oleObj spid="_x0000_s19475" name="Изображение" r:id="rId11" imgW="0" imgH="0" progId="StaticMetafile">
              <p:embed/>
            </p:oleObj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6372200" y="4365104"/>
            <a:ext cx="1224136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/>
              <a:t>8 марта 2018</a:t>
            </a:r>
            <a:endParaRPr lang="ru-RU" sz="1400" dirty="0"/>
          </a:p>
        </p:txBody>
      </p:sp>
      <p:sp>
        <p:nvSpPr>
          <p:cNvPr id="19480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9479" name="rectole0000000024"/>
          <p:cNvGraphicFramePr>
            <a:graphicFrameLocks noChangeAspect="1"/>
          </p:cNvGraphicFramePr>
          <p:nvPr/>
        </p:nvGraphicFramePr>
        <p:xfrm>
          <a:off x="4786314" y="5429264"/>
          <a:ext cx="1851025" cy="1235075"/>
        </p:xfrm>
        <a:graphic>
          <a:graphicData uri="http://schemas.openxmlformats.org/presentationml/2006/ole">
            <p:oleObj spid="_x0000_s19479" name="Изображение" r:id="rId12" imgW="0" imgH="0" progId="StaticMetafile">
              <p:embed/>
            </p:oleObj>
          </a:graphicData>
        </a:graphic>
      </p:graphicFrame>
      <p:sp>
        <p:nvSpPr>
          <p:cNvPr id="19482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84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9483" name="rectole0000000026"/>
          <p:cNvGraphicFramePr>
            <a:graphicFrameLocks noChangeAspect="1"/>
          </p:cNvGraphicFramePr>
          <p:nvPr/>
        </p:nvGraphicFramePr>
        <p:xfrm>
          <a:off x="7072330" y="5429264"/>
          <a:ext cx="1851025" cy="1235075"/>
        </p:xfrm>
        <a:graphic>
          <a:graphicData uri="http://schemas.openxmlformats.org/presentationml/2006/ole">
            <p:oleObj spid="_x0000_s19483" name="Изображение" r:id="rId13" imgW="0" imgH="0" progId="StaticMetafile">
              <p:embed/>
            </p:oleObj>
          </a:graphicData>
        </a:graphic>
      </p:graphicFrame>
      <p:graphicFrame>
        <p:nvGraphicFramePr>
          <p:cNvPr id="19481" name="rectole0000000025"/>
          <p:cNvGraphicFramePr>
            <a:graphicFrameLocks noChangeAspect="1"/>
          </p:cNvGraphicFramePr>
          <p:nvPr/>
        </p:nvGraphicFramePr>
        <p:xfrm>
          <a:off x="6084168" y="4653136"/>
          <a:ext cx="1851025" cy="1235075"/>
        </p:xfrm>
        <a:graphic>
          <a:graphicData uri="http://schemas.openxmlformats.org/presentationml/2006/ole">
            <p:oleObj spid="_x0000_s19481" name="Изображение" r:id="rId14" imgW="0" imgH="0" progId="StaticMetafile">
              <p:embed/>
            </p:oleObj>
          </a:graphicData>
        </a:graphic>
      </p:graphicFrame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000"/>
                            </p:stCondLst>
                            <p:childTnLst>
                              <p:par>
                                <p:cTn id="7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9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9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9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000"/>
                            </p:stCondLst>
                            <p:childTnLst>
                              <p:par>
                                <p:cTn id="9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80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000"/>
                            </p:stCondLst>
                            <p:childTnLst>
                              <p:par>
                                <p:cTn id="104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9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19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9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4" grpId="0" animBg="1"/>
      <p:bldP spid="17" grpId="0" animBg="1"/>
      <p:bldP spid="22" grpId="0" animBg="1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348" y="857232"/>
            <a:ext cx="2448272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/>
              <a:t>Мастер класс ко Дню Победы</a:t>
            </a:r>
            <a:endParaRPr lang="ru-RU" sz="1400" dirty="0"/>
          </a:p>
        </p:txBody>
      </p:sp>
      <p:pic>
        <p:nvPicPr>
          <p:cNvPr id="5" name="Рисунок 4" descr="https://ds21-yar.edu.yar.ru/izobrazheniya/izobrazheniya/dsc06790_w200_h13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357298"/>
            <a:ext cx="190500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ds21-yar.edu.yar.ru/izobrazheniya/izobrazheniya/dsc06788_w200_h13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1357298"/>
            <a:ext cx="190500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ds21-yar.edu.yar.ru/izobrazheniya/izobrazheniya/dsc06768_w200_h13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2500306"/>
            <a:ext cx="190500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000760" y="857232"/>
            <a:ext cx="2448272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/>
              <a:t>Праздник для любимых мам!</a:t>
            </a:r>
            <a:endParaRPr lang="ru-RU" sz="1400" dirty="0"/>
          </a:p>
        </p:txBody>
      </p:sp>
      <p:pic>
        <p:nvPicPr>
          <p:cNvPr id="9" name="Рисунок 8" descr="https://ds21-yar.edu.yar.ru/izobrazheniya/izobrazheniya/dsc06867_w200_h13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1428736"/>
            <a:ext cx="190500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s://ds21-yar.edu.yar.ru/izobrazheniya/izobrazheniya/dsc06879_w200_h133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768" y="1428736"/>
            <a:ext cx="190500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 descr="https://pbs.twimg.com/profile_banners/3307064416/1446222361/1500x50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071942"/>
            <a:ext cx="9144000" cy="3048000"/>
          </a:xfrm>
          <a:prstGeom prst="rect">
            <a:avLst/>
          </a:prstGeom>
          <a:noFill/>
        </p:spPr>
      </p:pic>
      <p:pic>
        <p:nvPicPr>
          <p:cNvPr id="38914" name="Picture 2" descr="C:\Users\User\Desktop\1542986080232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00760" y="2500306"/>
            <a:ext cx="2214578" cy="1245700"/>
          </a:xfrm>
          <a:prstGeom prst="rect">
            <a:avLst/>
          </a:prstGeom>
          <a:noFill/>
        </p:spPr>
      </p:pic>
      <p:pic>
        <p:nvPicPr>
          <p:cNvPr id="38915" name="Picture 3" descr="C:\Users\User\Desktop\1542983408501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14678" y="3214686"/>
            <a:ext cx="2659081" cy="1495733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67544" y="188640"/>
            <a:ext cx="8229600" cy="1143000"/>
          </a:xfrm>
          <a:prstGeom prst="rect">
            <a:avLst/>
          </a:prstGeom>
          <a:ln w="25400" cap="flat" cmpd="sng" algn="ctr">
            <a:solidFill>
              <a:srgbClr val="FFFF00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 достижения наших воспитанников</a:t>
            </a: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1512" name="Picture 8" descr="https://ds21-yar.edu.yar.ru/izobrazheniya/img_8825_w200_h2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00808"/>
            <a:ext cx="1618157" cy="2160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510" name="Picture 6" descr="https://ds21-yar.edu.yar.ru/izobrazheniya/izobrazheniya/img_8813_w200_h1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3140968"/>
            <a:ext cx="1524000" cy="1152128"/>
          </a:xfrm>
          <a:prstGeom prst="rect">
            <a:avLst/>
          </a:prstGeom>
          <a:noFill/>
        </p:spPr>
      </p:pic>
      <p:pic>
        <p:nvPicPr>
          <p:cNvPr id="21514" name="Picture 10" descr="https://sun9-31.userapi.com/c857220/v857220273/3f9da/IsQFiMOi_k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1772816"/>
            <a:ext cx="1618492" cy="2160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516" name="Picture 12" descr="https://sun9-55.userapi.com/c858332/v858332273/e1903/aFkcTPN__jw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1700808"/>
            <a:ext cx="1618493" cy="2160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518" name="Picture 14" descr="https://sun9-32.userapi.com/c857624/v857624298/e326c/Sn7r_Asi8nU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4509120"/>
            <a:ext cx="1512168" cy="20183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520" name="Picture 16" descr="https://sun9-70.userapi.com/c855720/v855720298/1600d5/ZKHyueAlZLk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91880" y="4437112"/>
            <a:ext cx="1564542" cy="2088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522" name="Picture 18" descr="https://avatars.mds.yandex.net/get-pdb/2073435/d231c82a-72b8-44ea-ba6f-439aaf755204/s1200?webp=false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8185" y="2551564"/>
            <a:ext cx="2915816" cy="430643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000"/>
                            </p:stCondLst>
                            <p:childTnLst>
                              <p:par>
                                <p:cTn id="5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800" decel="1000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331</TotalTime>
  <Words>251</Words>
  <Application>Microsoft Office PowerPoint</Application>
  <PresentationFormat>Экран (4:3)</PresentationFormat>
  <Paragraphs>68</Paragraphs>
  <Slides>14</Slides>
  <Notes>0</Notes>
  <HiddenSlides>0</HiddenSlides>
  <MMClips>1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Тема Office</vt:lpstr>
      <vt:lpstr>Изображение</vt:lpstr>
      <vt:lpstr>«Лучший педагог ДОУ-2019»</vt:lpstr>
      <vt:lpstr>Фонарева Наталья Юрьевна</vt:lpstr>
      <vt:lpstr>Немножко о себе…</vt:lpstr>
      <vt:lpstr>Трескова Ольга Владимировна</vt:lpstr>
      <vt:lpstr>Немножко о себе…</vt:lpstr>
      <vt:lpstr>Наши достижения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«Лучший педагог ДОУ-2019»</dc:title>
  <dc:creator>Пользователь</dc:creator>
  <cp:lastModifiedBy>Пользователь</cp:lastModifiedBy>
  <cp:revision>7</cp:revision>
  <dcterms:created xsi:type="dcterms:W3CDTF">2019-11-10T12:37:20Z</dcterms:created>
  <dcterms:modified xsi:type="dcterms:W3CDTF">2019-11-10T18:52:28Z</dcterms:modified>
</cp:coreProperties>
</file>