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sldIdLst>
    <p:sldId id="257" r:id="rId2"/>
    <p:sldId id="458" r:id="rId3"/>
    <p:sldId id="408" r:id="rId4"/>
    <p:sldId id="459" r:id="rId5"/>
    <p:sldId id="476" r:id="rId6"/>
    <p:sldId id="491" r:id="rId7"/>
    <p:sldId id="490" r:id="rId8"/>
    <p:sldId id="492" r:id="rId9"/>
    <p:sldId id="469" r:id="rId10"/>
    <p:sldId id="480" r:id="rId11"/>
    <p:sldId id="481" r:id="rId12"/>
    <p:sldId id="470" r:id="rId13"/>
    <p:sldId id="477" r:id="rId14"/>
    <p:sldId id="478" r:id="rId15"/>
    <p:sldId id="471" r:id="rId16"/>
    <p:sldId id="482" r:id="rId17"/>
    <p:sldId id="483" r:id="rId18"/>
    <p:sldId id="472" r:id="rId19"/>
    <p:sldId id="484" r:id="rId20"/>
    <p:sldId id="485" r:id="rId21"/>
    <p:sldId id="486" r:id="rId22"/>
    <p:sldId id="487" r:id="rId23"/>
    <p:sldId id="473" r:id="rId24"/>
    <p:sldId id="479" r:id="rId25"/>
    <p:sldId id="461" r:id="rId26"/>
    <p:sldId id="462" r:id="rId27"/>
    <p:sldId id="460" r:id="rId28"/>
    <p:sldId id="466" r:id="rId29"/>
    <p:sldId id="467" r:id="rId30"/>
    <p:sldId id="464" r:id="rId31"/>
    <p:sldId id="475" r:id="rId32"/>
    <p:sldId id="488" r:id="rId33"/>
    <p:sldId id="4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09" autoAdjust="0"/>
    <p:restoredTop sz="92138" autoAdjust="0"/>
  </p:normalViewPr>
  <p:slideViewPr>
    <p:cSldViewPr>
      <p:cViewPr>
        <p:scale>
          <a:sx n="70" d="100"/>
          <a:sy n="70" d="100"/>
        </p:scale>
        <p:origin x="-185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CB4BB-CB91-452C-A576-9545D135A40D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A253E-B76E-451F-9205-4A5A98C81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0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maam.ru/detskijsad/konsultacija-dlja-vospitatelei-na-temu-aktualnost-igry-na-sovremenom-ztape-v-sotvetstvi-s-fgos-do.html&amp;sa=D&amp;ust=1458375889301000&amp;usg=AFQjCNFm3tGEXbukQ3teqCJ_gH0Qg-i_2Q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 детей — вовсе не игры, и правильнее смотреть на них как на самое значительное и глубокомысленное занятие этого возраста. Мишель де Монтень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8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9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Социальный мотив закладывается в сюжетно-ролевой игре. Игра – это возможность для ребенка оказаться в мире взрослых, самому разобраться в системе взрослых отношений.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сюжетно-ролевой игре идет эмоциональное развитие.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9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Дидактические </a:t>
            </a:r>
            <a:r>
              <a:rPr lang="ru-RU" dirty="0" smtClean="0">
                <a:hlinkClick r:id="rId3"/>
              </a:rPr>
              <a:t>игры для дошкольников</a:t>
            </a:r>
            <a:r>
              <a:rPr lang="ru-RU" dirty="0" smtClean="0"/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позволяют не только узнать что-то новое, но и применить полученные знания на практике. Несомненно, такие навыки станут основой дальнейшего успешного обучения, развития важных интегративных качеств: любознательный, активный; эмоционально-отзывчивый; способный решать интеллектуальные и личностные задачи, адекватные возрасту; способный управлять своим поведением и планировать свои действия.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Ценность дидактических игр заключается в том, что они создаются в развивающих целях. Благодаря их использованию можно добиться более прочных и осознанных знаний, умений и навыков. Дух соревнования ускоряет умственные процессы, рождает познавательную активность, заряжает чувством, ведет к сильным эмоциональным переживаниям. Развивается сообразительность, умение самостоятельно решать поставленные задачи.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создании образа особенно велика роль слова. Слово помогает ребенку выявить свои мысли и чувства, понять переживания партнера, согласовать с ним свои действия.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 С. Выготский доказал, что развитие детского воображения непосредственно связано с усвоением речи. Задержанные в своем речевом развитии дети оказываются отсталыми и в развитии воображения.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Одновременно театрализованная игра прививает ребенку устойчивый интерес к родной культуре, литературе, театру.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253E-B76E-451F-9205-4A5A98C8199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7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1D49BB-E555-4614-9B48-DE866200CF3E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153B1D-4361-40F6-A8D5-DFC9F8BF4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20688"/>
            <a:ext cx="7854696" cy="5760640"/>
          </a:xfrm>
        </p:spPr>
        <p:txBody>
          <a:bodyPr>
            <a:normAutofit/>
          </a:bodyPr>
          <a:lstStyle/>
          <a:p>
            <a:r>
              <a:rPr lang="ru-RU" dirty="0" smtClean="0"/>
              <a:t>МДОУ № 21 «Ласточка» ЯМР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Сообщение</a:t>
            </a:r>
          </a:p>
          <a:p>
            <a:pPr algn="ctr"/>
            <a:r>
              <a:rPr lang="ru-RU" sz="2800" b="1" dirty="0" smtClean="0"/>
              <a:t>«Игровая деятельность дошкольников 3-4 лет в условиях реализации ФГОС ДО»</a:t>
            </a:r>
            <a:endParaRPr lang="ru-RU" sz="2800" dirty="0" smtClean="0"/>
          </a:p>
          <a:p>
            <a:endParaRPr lang="ru-RU" dirty="0" smtClean="0"/>
          </a:p>
          <a:p>
            <a:r>
              <a:rPr lang="ru-RU" sz="1800" dirty="0" smtClean="0">
                <a:solidFill>
                  <a:srgbClr val="002060"/>
                </a:solidFill>
              </a:rPr>
              <a:t>Подготовила руководитель РМО </a:t>
            </a:r>
          </a:p>
          <a:p>
            <a:r>
              <a:rPr lang="ru-RU" sz="1800" dirty="0" err="1" smtClean="0">
                <a:solidFill>
                  <a:srgbClr val="002060"/>
                </a:solidFill>
              </a:rPr>
              <a:t>Ст.воспитатель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Дубровина Ирина Юрьевна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Мокеевское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24.11.2023 г.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6700" b="1" i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sz="6000" dirty="0" smtClean="0"/>
          </a:p>
          <a:p>
            <a:endParaRPr lang="ru-RU" sz="6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Сюжетно-ролевые игры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512502" cy="33843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40" y="1524000"/>
            <a:ext cx="3765115" cy="4857328"/>
          </a:xfrm>
        </p:spPr>
      </p:pic>
    </p:spTree>
    <p:extLst>
      <p:ext uri="{BB962C8B-B14F-4D97-AF65-F5344CB8AC3E}">
        <p14:creationId xmlns:p14="http://schemas.microsoft.com/office/powerpoint/2010/main" val="7496759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Сюжетно-ролевые игры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4000"/>
            <a:ext cx="3744416" cy="4785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24000"/>
            <a:ext cx="3816424" cy="4572000"/>
          </a:xfrm>
        </p:spPr>
      </p:pic>
    </p:spTree>
    <p:extLst>
      <p:ext uri="{BB962C8B-B14F-4D97-AF65-F5344CB8AC3E}">
        <p14:creationId xmlns:p14="http://schemas.microsoft.com/office/powerpoint/2010/main" val="26693595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4395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Развитие интересов детей, любознательности, мотивации;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становление сознания;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развитие воображения и творческой активности;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формирование первичных знаний об окружающем мире;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Игра и познавательное развитие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http://kurszdorovia.ru/assets/images/deti/trening/rol-igri-v-razvitii-rec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293096"/>
            <a:ext cx="2555776" cy="2326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Дидактические игры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7" y="2132856"/>
            <a:ext cx="4265811" cy="31993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172272" cy="3199358"/>
          </a:xfrm>
        </p:spPr>
      </p:pic>
    </p:spTree>
    <p:extLst>
      <p:ext uri="{BB962C8B-B14F-4D97-AF65-F5344CB8AC3E}">
        <p14:creationId xmlns:p14="http://schemas.microsoft.com/office/powerpoint/2010/main" val="42741937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Дидактические игры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7" y="2132856"/>
            <a:ext cx="4265811" cy="31993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132856"/>
            <a:ext cx="4265811" cy="3199358"/>
          </a:xfrm>
        </p:spPr>
      </p:pic>
    </p:spTree>
    <p:extLst>
      <p:ext uri="{BB962C8B-B14F-4D97-AF65-F5344CB8AC3E}">
        <p14:creationId xmlns:p14="http://schemas.microsoft.com/office/powerpoint/2010/main" val="21675753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Развитие свободного общений с взрослыми и детьми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овладение конструктивными способами и средствами взаимодействия с окружающими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развитие всех компонентов устной речи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Игра и развитие речи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6" y="980728"/>
            <a:ext cx="6241860" cy="4824536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2182688" cy="420506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художественно-эстетического воспитания.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304256" cy="1263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Театрализованная деятельность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17622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9" y="971550"/>
            <a:ext cx="6348941" cy="476170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340768"/>
            <a:ext cx="2182688" cy="4392488"/>
          </a:xfrm>
        </p:spPr>
        <p:txBody>
          <a:bodyPr>
            <a:noAutofit/>
          </a:bodyPr>
          <a:lstStyle/>
          <a:p>
            <a:r>
              <a:rPr lang="ru-RU" sz="1400" b="1" dirty="0"/>
              <a:t>Подвижные игры очень рано входят в жизнь ребенка. Растущий организм постоянно требует активных движений. Все дети без исключения любят играть с мячом, скакалкой, любыми предметами, которые они могут приспособить к игре. Все подвижные игры развивают как физическое здоровье ребенка, так и его интеллектуальные способности.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188640"/>
            <a:ext cx="19812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Подвижные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84632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становление эстетического отношений к окружающему миру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формирование элементарных представлений о видах искусства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реализация творческой активности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Игра и художественно-эстетическое развитие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Дидактические игры: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2"/>
                </a:solidFill>
              </a:rPr>
              <a:t>по ИЗО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2"/>
                </a:solidFill>
              </a:rPr>
              <a:t>по  театрализованной </a:t>
            </a:r>
            <a:r>
              <a:rPr lang="ru-RU" sz="3600" dirty="0">
                <a:solidFill>
                  <a:schemeClr val="tx2"/>
                </a:solidFill>
              </a:rPr>
              <a:t>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3126865"/>
            <a:ext cx="73275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dirty="0" smtClean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2"/>
                </a:solidFill>
              </a:rPr>
              <a:t>по музыкальной деятельности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44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064896" cy="4468788"/>
          </a:xfrm>
        </p:spPr>
        <p:txBody>
          <a:bodyPr/>
          <a:lstStyle/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«Игры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— вовсе не игры, и правильнее смотреть на них как на самое значительное и глубокомысленное занятие этого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возраста». 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Мишель де Монтень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Игры по </a:t>
            </a:r>
            <a:r>
              <a:rPr lang="ru-RU" b="1" dirty="0" err="1" smtClean="0">
                <a:solidFill>
                  <a:schemeClr val="tx2"/>
                </a:solidFill>
              </a:rPr>
              <a:t>ИЗОдеятельности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" y="2060848"/>
            <a:ext cx="4361822" cy="327136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24000"/>
            <a:ext cx="3672407" cy="4704308"/>
          </a:xfrm>
        </p:spPr>
      </p:pic>
    </p:spTree>
    <p:extLst>
      <p:ext uri="{BB962C8B-B14F-4D97-AF65-F5344CB8AC3E}">
        <p14:creationId xmlns:p14="http://schemas.microsoft.com/office/powerpoint/2010/main" val="6799840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Игры по театрализованной 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4000"/>
            <a:ext cx="3672408" cy="4572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4000"/>
            <a:ext cx="3744416" cy="4572000"/>
          </a:xfrm>
        </p:spPr>
      </p:pic>
    </p:spTree>
    <p:extLst>
      <p:ext uri="{BB962C8B-B14F-4D97-AF65-F5344CB8AC3E}">
        <p14:creationId xmlns:p14="http://schemas.microsoft.com/office/powerpoint/2010/main" val="29209245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Игры по музыкальной 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3" y="2060848"/>
            <a:ext cx="4388855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85295" cy="3456384"/>
          </a:xfrm>
        </p:spPr>
      </p:pic>
    </p:spTree>
    <p:extLst>
      <p:ext uri="{BB962C8B-B14F-4D97-AF65-F5344CB8AC3E}">
        <p14:creationId xmlns:p14="http://schemas.microsoft.com/office/powerpoint/2010/main" val="10220557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Формирование начальных представлений о ЗОЖ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Физическая культура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(сохранение, укрепление и охрана здоровья)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Формирование потребности в ежедневной двигательной активности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Игра и физическое развитие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Подвижные игры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19422"/>
            <a:ext cx="3596482" cy="477657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820989" cy="4755232"/>
          </a:xfrm>
        </p:spPr>
      </p:pic>
    </p:spTree>
    <p:extLst>
      <p:ext uri="{BB962C8B-B14F-4D97-AF65-F5344CB8AC3E}">
        <p14:creationId xmlns:p14="http://schemas.microsoft.com/office/powerpoint/2010/main" val="22635898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Развивающее предметно-пространственная среда.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игровые приемы в обучении детей;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формировать практические умения для организации самостоятельной  игровой деятельности детей.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совершенствовать руководство игрой детей;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750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С этой целью необходимо соблюдать определенные условия: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4" y="260649"/>
            <a:ext cx="8607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Предметно-развивающее пространство</a:t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оё\Детский сад\Фото\РМО\для И.Ю\1Dj3Ttlwak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2" y="916072"/>
            <a:ext cx="4361073" cy="2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ё\Детский сад\Фото\РМО\для И.Ю\IMG_20190416_184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6072"/>
            <a:ext cx="4138952" cy="2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ё\Детский сад\Фото\РМО\для И.Ю\JXCQwBPGT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76" y="3601419"/>
            <a:ext cx="2304256" cy="31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ё\Детский сад\Фото\РМО\для И.Ю\IMG_20190416_1848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2" y="3601421"/>
            <a:ext cx="4362109" cy="31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3600" b="1" dirty="0" smtClean="0">
                <a:solidFill>
                  <a:schemeClr val="tx2"/>
                </a:solidFill>
              </a:rPr>
              <a:t>Руководство педагога при организации </a:t>
            </a:r>
            <a:r>
              <a:rPr lang="ru-RU" sz="3600" b="1" dirty="0" smtClean="0">
                <a:solidFill>
                  <a:schemeClr val="tx2"/>
                </a:solidFill>
              </a:rPr>
              <a:t>игры</a:t>
            </a:r>
            <a:r>
              <a:rPr lang="ru-RU" sz="3600" b="1" dirty="0" smtClean="0">
                <a:solidFill>
                  <a:schemeClr val="tx2"/>
                </a:solidFill>
              </a:rPr>
              <a:t> 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5" y="1857364"/>
            <a:ext cx="20359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выбор игры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2857496"/>
            <a:ext cx="22145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предложение игры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9766" y="3857628"/>
            <a:ext cx="20836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игровое оборудование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4857760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организация игрового коллектива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1" y="5786454"/>
            <a:ext cx="215742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окончание игры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D:\Моё\Детский сад\Фото\РМО\для И.Ю\1675370078_grizly-club-p-vospitatel-kartinka-klipart-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04" y="1613689"/>
            <a:ext cx="4468975" cy="30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507288" cy="572156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dirty="0" smtClean="0">
                <a:solidFill>
                  <a:schemeClr val="tx2"/>
                </a:solidFill>
              </a:rPr>
              <a:t>Основная цель педагогического руководства :</a:t>
            </a:r>
          </a:p>
          <a:p>
            <a:pPr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solidFill>
                  <a:srgbClr val="002060"/>
                </a:solidFill>
              </a:rPr>
              <a:t>будить воображение ребенка,</a:t>
            </a: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solidFill>
                  <a:srgbClr val="002060"/>
                </a:solidFill>
              </a:rPr>
              <a:t>создавать условия для того, чтобы как можно больше </a:t>
            </a:r>
            <a:r>
              <a:rPr lang="ru-RU" sz="5100" dirty="0" smtClean="0">
                <a:solidFill>
                  <a:srgbClr val="002060"/>
                </a:solidFill>
              </a:rPr>
              <a:t>изобретательности, творчества </a:t>
            </a:r>
            <a:r>
              <a:rPr lang="ru-RU" sz="5100" dirty="0" smtClean="0">
                <a:solidFill>
                  <a:srgbClr val="002060"/>
                </a:solidFill>
              </a:rPr>
              <a:t>проявили сами дети.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5900" b="1" dirty="0" smtClean="0">
                <a:solidFill>
                  <a:schemeClr val="tx2"/>
                </a:solidFill>
              </a:rPr>
              <a:t>Во 2- младшей группе :</a:t>
            </a:r>
          </a:p>
          <a:p>
            <a:pPr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solidFill>
                  <a:srgbClr val="002060"/>
                </a:solidFill>
              </a:rPr>
              <a:t>Выделение  игровой зоны</a:t>
            </a:r>
          </a:p>
          <a:p>
            <a:pPr>
              <a:buFont typeface="Wingdings" pitchFamily="2" charset="2"/>
              <a:buChar char="Ø"/>
            </a:pPr>
            <a:r>
              <a:rPr lang="ru-RU" sz="5100" dirty="0" smtClean="0">
                <a:solidFill>
                  <a:srgbClr val="002060"/>
                </a:solidFill>
              </a:rPr>
              <a:t>Педагог на позиции </a:t>
            </a:r>
            <a:r>
              <a:rPr lang="ru-RU" sz="5100" dirty="0" err="1" smtClean="0">
                <a:solidFill>
                  <a:srgbClr val="002060"/>
                </a:solidFill>
              </a:rPr>
              <a:t>включѐнного партнѐра</a:t>
            </a:r>
            <a:r>
              <a:rPr lang="ru-RU" sz="5100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5100" dirty="0" smtClean="0">
                <a:solidFill>
                  <a:srgbClr val="002060"/>
                </a:solidFill>
              </a:rPr>
              <a:t>   он просит </a:t>
            </a:r>
            <a:r>
              <a:rPr lang="ru-RU" sz="5100" dirty="0" err="1" smtClean="0">
                <a:solidFill>
                  <a:srgbClr val="002060"/>
                </a:solidFill>
              </a:rPr>
              <a:t>ребѐнка </a:t>
            </a:r>
            <a:r>
              <a:rPr lang="ru-RU" sz="5100" dirty="0" smtClean="0">
                <a:solidFill>
                  <a:srgbClr val="002060"/>
                </a:solidFill>
              </a:rPr>
              <a:t>пояснить смысл действий, побуждая к ролевой речи и беря на себя </a:t>
            </a:r>
            <a:r>
              <a:rPr lang="ru-RU" sz="5100" dirty="0" err="1" smtClean="0">
                <a:solidFill>
                  <a:srgbClr val="002060"/>
                </a:solidFill>
              </a:rPr>
              <a:t>определѐнную </a:t>
            </a:r>
            <a:r>
              <a:rPr lang="ru-RU" sz="5100" dirty="0" smtClean="0">
                <a:solidFill>
                  <a:srgbClr val="002060"/>
                </a:solidFill>
              </a:rPr>
              <a:t>роль.</a:t>
            </a:r>
          </a:p>
          <a:p>
            <a:endParaRPr lang="ru-RU" dirty="0"/>
          </a:p>
        </p:txBody>
      </p:sp>
      <p:pic>
        <p:nvPicPr>
          <p:cNvPr id="3" name="Picture 2" descr="http://3.bp.blogspot.com/-Eh_KEShefLM/VjsdzaEgoZI/AAAAAAAAEQ0/XLhuP1T_jqo/s1600/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5085184"/>
            <a:ext cx="5544615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Прямые: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Внесение атрибутов, которые не требуют специального обучения, взятие на себя роли, подсказка в ходе игры, направление игры в нужное русло, переключение внимания на другую игровую ситуацию.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Косвенные: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Целевые прогулки и экскурсии, чтение литературных произведений, конструирование из природного материала и бумаги, работа с родителями (консультации, информационные папки).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       Приемы  руководства играми 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932635" cy="4968552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932040" y="1600200"/>
            <a:ext cx="3834008" cy="442108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пункте 2.7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Стандарта дошкольного образования игра определяется как инструмент для организации деятельности ребёнка, его многогранного развития в социально-коммуникативной, речевой, познавательной, художественно-эстетической и физической образовательных областях.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188640"/>
            <a:ext cx="3997424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ФГОС ДО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Самостоятельная  игровая деятельности детей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192910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4059238" cy="352839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Игра в ДОУ и дома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09655"/>
            <a:ext cx="3661767" cy="47863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823638" cy="475523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Играем дома….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23999"/>
            <a:ext cx="3589759" cy="47863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604295" cy="4805727"/>
          </a:xfrm>
        </p:spPr>
      </p:pic>
    </p:spTree>
    <p:extLst>
      <p:ext uri="{BB962C8B-B14F-4D97-AF65-F5344CB8AC3E}">
        <p14:creationId xmlns:p14="http://schemas.microsoft.com/office/powerpoint/2010/main" val="11419826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«Я, как педагог, должна с ними немножко играть. Если я буду приучать, требовать, настаивать, я буду посторонней силой, может быть полезной, но не близкой.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Я должна обязательно играть!»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Удачи Вам и успехов в нашей нелёгкой, но интересной работе!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152400"/>
            <a:ext cx="7474024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Игровая деятельность как механизм развития ребенка по ФГОС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65276" y="1357298"/>
            <a:ext cx="2571768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Игровая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4071942"/>
            <a:ext cx="214314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57422" y="5286388"/>
            <a:ext cx="2000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Речевое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6314" y="5286388"/>
            <a:ext cx="23574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43636" y="4143380"/>
            <a:ext cx="2643206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Художественно-эстетическое развитие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59939" y="4214818"/>
            <a:ext cx="26432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Социально-коммуникативное развитие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785918" y="2643182"/>
            <a:ext cx="171451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4"/>
          </p:cNvCxnSpPr>
          <p:nvPr/>
        </p:nvCxnSpPr>
        <p:spPr>
          <a:xfrm rot="5400000">
            <a:off x="3865352" y="3529010"/>
            <a:ext cx="13716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72132" y="2571744"/>
            <a:ext cx="200026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678761" y="3536157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357686" y="3571876"/>
            <a:ext cx="257176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D:\Моё\Детский сад\Фото\РМО\для И.Ю\1675370071_grizly-club-p-vospitatel-kartinka-klipart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44" y="1331985"/>
            <a:ext cx="2997044" cy="25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72020"/>
            <a:ext cx="7183346" cy="47652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Игра-это большая жизнь </a:t>
            </a:r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маленького человечка…</a:t>
            </a:r>
            <a:endParaRPr lang="ru-RU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429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solidFill>
                  <a:schemeClr val="tx2"/>
                </a:solidFill>
                <a:effectLst/>
              </a:rPr>
              <a:t>Роль воспитателя в игровой 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1. Игру нужно </a:t>
            </a:r>
            <a:r>
              <a:rPr lang="ru-RU" sz="2000" dirty="0">
                <a:solidFill>
                  <a:schemeClr val="tx2"/>
                </a:solidFill>
              </a:rPr>
              <a:t>организовывать так, чтобы в </a:t>
            </a:r>
            <a:r>
              <a:rPr lang="ru-RU" sz="2000" dirty="0" smtClean="0">
                <a:solidFill>
                  <a:schemeClr val="tx2"/>
                </a:solidFill>
              </a:rPr>
              <a:t>ней </a:t>
            </a:r>
            <a:r>
              <a:rPr lang="ru-RU" sz="2000" dirty="0">
                <a:solidFill>
                  <a:schemeClr val="tx2"/>
                </a:solidFill>
              </a:rPr>
              <a:t>(в каждом ее виде) предчувствовался будущий урок – нравственный идеал, соответствующий общечеловеческим </a:t>
            </a:r>
            <a:r>
              <a:rPr lang="ru-RU" sz="2000" dirty="0" smtClean="0">
                <a:solidFill>
                  <a:schemeClr val="tx2"/>
                </a:solidFill>
              </a:rPr>
              <a:t>ценностям;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2. </a:t>
            </a:r>
            <a:r>
              <a:rPr lang="ru-RU" sz="2000" dirty="0">
                <a:solidFill>
                  <a:schemeClr val="tx2"/>
                </a:solidFill>
              </a:rPr>
              <a:t>П</a:t>
            </a:r>
            <a:r>
              <a:rPr lang="ru-RU" sz="2000" dirty="0" smtClean="0">
                <a:solidFill>
                  <a:schemeClr val="tx2"/>
                </a:solidFill>
              </a:rPr>
              <a:t>едагог </a:t>
            </a:r>
            <a:r>
              <a:rPr lang="ru-RU" sz="2000" dirty="0">
                <a:solidFill>
                  <a:schemeClr val="tx2"/>
                </a:solidFill>
              </a:rPr>
              <a:t>должен содействовать обогащению и самостоятельному накоплению ребенком представлений об образцах для подражания (героям, на которых он хотел бы быть похожим</a:t>
            </a:r>
            <a:r>
              <a:rPr lang="ru-RU" sz="2000" dirty="0" smtClean="0">
                <a:solidFill>
                  <a:schemeClr val="tx2"/>
                </a:solidFill>
              </a:rPr>
              <a:t>).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3.  Организуя </a:t>
            </a:r>
            <a:r>
              <a:rPr lang="ru-RU" sz="2000" dirty="0">
                <a:solidFill>
                  <a:schemeClr val="tx2"/>
                </a:solidFill>
              </a:rPr>
              <a:t>игру, педагог продумывает средства игры (роль, атрибуты, игровое пространство). Если материал (средства) детской игры будет негибкими, жестоким в своем механическом постоянстве, то игра будет только забавой, времяпровождением, но не образовательной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6429762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/>
              </a:rPr>
            </a:br>
            <a:r>
              <a:rPr lang="ru-RU" b="1" dirty="0">
                <a:solidFill>
                  <a:schemeClr val="tx2"/>
                </a:solidFill>
                <a:effectLst/>
              </a:rPr>
              <a:t/>
            </a:r>
            <a:br>
              <a:rPr lang="ru-RU" b="1" dirty="0">
                <a:solidFill>
                  <a:schemeClr val="tx2"/>
                </a:solidFill>
                <a:effectLst/>
              </a:rPr>
            </a:br>
            <a:r>
              <a:rPr lang="ru-RU" b="1" dirty="0" smtClean="0">
                <a:solidFill>
                  <a:schemeClr val="tx2"/>
                </a:solidFill>
                <a:effectLst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должна способствовать здоровью тела не менее, чем оживлению духа.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не должна грозить опасностью для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здоровья.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должны служить преддверием для вещей серьезных.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должна оканчиваться раньше, чем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надоест ребёнку.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должны проходить под наблюдением воспитателей.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строгом соблюдении этих условий игра становится серьезным делом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1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Условия эффективности развития игры</a:t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17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Особенности игры во 2-й младшей группе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1. Замысел </a:t>
            </a:r>
            <a:r>
              <a:rPr lang="ru-RU" sz="2800" dirty="0">
                <a:solidFill>
                  <a:schemeClr val="tx2"/>
                </a:solidFill>
              </a:rPr>
              <a:t>игры, постановка игровых целей и </a:t>
            </a:r>
            <a:r>
              <a:rPr lang="ru-RU" sz="2800" dirty="0" smtClean="0">
                <a:solidFill>
                  <a:schemeClr val="tx2"/>
                </a:solidFill>
              </a:rPr>
              <a:t>задач.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6688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2.Основное </a:t>
            </a:r>
            <a:r>
              <a:rPr lang="ru-RU" sz="2800" dirty="0">
                <a:solidFill>
                  <a:schemeClr val="tx2"/>
                </a:solidFill>
              </a:rPr>
              <a:t>содержание </a:t>
            </a:r>
            <a:r>
              <a:rPr lang="ru-RU" sz="2800" dirty="0" smtClean="0">
                <a:solidFill>
                  <a:schemeClr val="tx2"/>
                </a:solidFill>
              </a:rPr>
              <a:t>игры.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9010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3.Сюжет игры.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13324"/>
            <a:ext cx="5702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4. Игровые действия.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93654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5.Выполнение </a:t>
            </a:r>
            <a:r>
              <a:rPr lang="ru-RU" sz="2800" dirty="0">
                <a:solidFill>
                  <a:schemeClr val="tx2"/>
                </a:solidFill>
              </a:rPr>
              <a:t>роли и взаимодействие детей в </a:t>
            </a:r>
            <a:r>
              <a:rPr lang="ru-RU" sz="2800" dirty="0" smtClean="0">
                <a:solidFill>
                  <a:schemeClr val="tx2"/>
                </a:solidFill>
              </a:rPr>
              <a:t>игре.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4597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6. Игровые </a:t>
            </a:r>
            <a:r>
              <a:rPr lang="ru-RU" sz="2800" dirty="0">
                <a:solidFill>
                  <a:schemeClr val="tx2"/>
                </a:solidFill>
              </a:rPr>
              <a:t>действия, игровые </a:t>
            </a:r>
            <a:r>
              <a:rPr lang="ru-RU" sz="2800" dirty="0" smtClean="0">
                <a:solidFill>
                  <a:schemeClr val="tx2"/>
                </a:solidFill>
              </a:rPr>
              <a:t>предметы.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7. Использование ролевой речи.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8. Правила игры.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98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5399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Социализация – процесс, результат усвоения и активного воспроизводства социального опыта, прежде всего системы социальных ролей.</a:t>
            </a:r>
          </a:p>
          <a:p>
            <a:pPr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социализации детей дошкольного возраста – это усвоение и приобретение базовых навыков взаимодействия между членами общества.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необходима в первую очередь для того, чтобы подготовить маленького человека к жизни в группе людей, с которой он столкнется уже очень скоро, когда пойдет в школу.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для того, чтобы малыш научился успешно и легко взаимодействовать с другими людьми, строить отношения.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Игра и социально-коммуникативное развитие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1053</TotalTime>
  <Words>951</Words>
  <Application>Microsoft Office PowerPoint</Application>
  <PresentationFormat>Экран (4:3)</PresentationFormat>
  <Paragraphs>152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Презентация PowerPoint</vt:lpstr>
      <vt:lpstr>Презентация PowerPoint</vt:lpstr>
      <vt:lpstr>ФГОС ДО</vt:lpstr>
      <vt:lpstr>Игровая деятельность как механизм развития ребенка по ФГОС</vt:lpstr>
      <vt:lpstr>Игра-это большая жизнь                    маленького человечка…</vt:lpstr>
      <vt:lpstr>      Роль воспитателя в игровой деятельности</vt:lpstr>
      <vt:lpstr>   </vt:lpstr>
      <vt:lpstr>Особенности игры во 2-й младшей группе</vt:lpstr>
      <vt:lpstr>Игра и социально-коммуникативное развитие</vt:lpstr>
      <vt:lpstr>Сюжетно-ролевые игры</vt:lpstr>
      <vt:lpstr>Сюжетно-ролевые игры</vt:lpstr>
      <vt:lpstr>Игра и познавательное развитие</vt:lpstr>
      <vt:lpstr>Дидактические игры</vt:lpstr>
      <vt:lpstr>Дидактические игры</vt:lpstr>
      <vt:lpstr>Игра и развитие речи</vt:lpstr>
      <vt:lpstr>Театрализованная деятельность</vt:lpstr>
      <vt:lpstr>Подвижные игры</vt:lpstr>
      <vt:lpstr>Игра и художественно-эстетическое развитие</vt:lpstr>
      <vt:lpstr>Дидактические игры:</vt:lpstr>
      <vt:lpstr>Игры по ИЗОдеятельности</vt:lpstr>
      <vt:lpstr>Игры по театрализованной деятельности</vt:lpstr>
      <vt:lpstr>Игры по музыкальной деятельности</vt:lpstr>
      <vt:lpstr>Игра и физическое развитие</vt:lpstr>
      <vt:lpstr>Подвижные игры</vt:lpstr>
      <vt:lpstr>        С этой целью необходимо соблюдать определенные условия:</vt:lpstr>
      <vt:lpstr> </vt:lpstr>
      <vt:lpstr> Руководство педагога при организации игры </vt:lpstr>
      <vt:lpstr>Презентация PowerPoint</vt:lpstr>
      <vt:lpstr>        Приемы  руководства играми </vt:lpstr>
      <vt:lpstr>Самостоятельная  игровая деятельности детей</vt:lpstr>
      <vt:lpstr>Игра в ДОУ и дома</vt:lpstr>
      <vt:lpstr>Играем дома….</vt:lpstr>
      <vt:lpstr>Удачи Вам и успехов в нашей нелёгкой, но интересной работе!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Михеева</dc:creator>
  <cp:lastModifiedBy>пк</cp:lastModifiedBy>
  <cp:revision>82</cp:revision>
  <dcterms:created xsi:type="dcterms:W3CDTF">2017-01-23T08:16:55Z</dcterms:created>
  <dcterms:modified xsi:type="dcterms:W3CDTF">2023-11-24T05:32:41Z</dcterms:modified>
</cp:coreProperties>
</file>