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3"/>
  </p:notesMasterIdLst>
  <p:sldIdLst>
    <p:sldId id="257" r:id="rId2"/>
    <p:sldId id="302" r:id="rId3"/>
    <p:sldId id="304" r:id="rId4"/>
    <p:sldId id="303" r:id="rId5"/>
    <p:sldId id="305" r:id="rId6"/>
    <p:sldId id="306" r:id="rId7"/>
    <p:sldId id="307" r:id="rId8"/>
    <p:sldId id="308" r:id="rId9"/>
    <p:sldId id="309" r:id="rId10"/>
    <p:sldId id="310" r:id="rId11"/>
    <p:sldId id="322" r:id="rId12"/>
    <p:sldId id="288" r:id="rId13"/>
    <p:sldId id="295" r:id="rId14"/>
    <p:sldId id="313" r:id="rId15"/>
    <p:sldId id="260" r:id="rId16"/>
    <p:sldId id="296" r:id="rId17"/>
    <p:sldId id="261" r:id="rId18"/>
    <p:sldId id="319" r:id="rId19"/>
    <p:sldId id="320" r:id="rId20"/>
    <p:sldId id="321" r:id="rId21"/>
    <p:sldId id="297" r:id="rId22"/>
    <p:sldId id="339" r:id="rId23"/>
    <p:sldId id="340" r:id="rId24"/>
    <p:sldId id="341" r:id="rId25"/>
    <p:sldId id="298" r:id="rId26"/>
    <p:sldId id="314" r:id="rId27"/>
    <p:sldId id="315" r:id="rId28"/>
    <p:sldId id="323" r:id="rId29"/>
    <p:sldId id="324" r:id="rId30"/>
    <p:sldId id="325" r:id="rId31"/>
    <p:sldId id="316" r:id="rId32"/>
    <p:sldId id="317" r:id="rId33"/>
    <p:sldId id="327" r:id="rId34"/>
    <p:sldId id="330" r:id="rId35"/>
    <p:sldId id="328" r:id="rId36"/>
    <p:sldId id="342" r:id="rId37"/>
    <p:sldId id="329" r:id="rId38"/>
    <p:sldId id="343" r:id="rId39"/>
    <p:sldId id="318" r:id="rId40"/>
    <p:sldId id="334" r:id="rId41"/>
    <p:sldId id="301" r:id="rId4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B8005"/>
    <a:srgbClr val="99FF33"/>
    <a:srgbClr val="FFFF99"/>
    <a:srgbClr val="F5F026"/>
    <a:srgbClr val="ECF577"/>
    <a:srgbClr val="B16598"/>
    <a:srgbClr val="008000"/>
    <a:srgbClr val="D93DCE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16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A5C4A-85F1-4E17-819C-4AA9F15EBA1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EABB539-FD50-43D8-A019-6A5192EB4148}">
      <dgm:prSet/>
      <dgm:spPr/>
      <dgm:t>
        <a:bodyPr/>
        <a:lstStyle/>
        <a:p>
          <a:pPr rtl="0"/>
          <a:r>
            <a:rPr lang="ru-RU" b="1" smtClean="0"/>
            <a:t>авторитарный </a:t>
          </a:r>
          <a:r>
            <a:rPr lang="ru-RU" smtClean="0"/>
            <a:t>(превосходство), сопряженный с учительской позицией </a:t>
          </a:r>
          <a:endParaRPr lang="ru-RU"/>
        </a:p>
      </dgm:t>
    </dgm:pt>
    <dgm:pt modelId="{BDF5123B-2DFD-47E5-8B35-BECF3B2554CE}" type="parTrans" cxnId="{B4C315EA-DBA8-40F2-A69E-865850FAC079}">
      <dgm:prSet/>
      <dgm:spPr/>
      <dgm:t>
        <a:bodyPr/>
        <a:lstStyle/>
        <a:p>
          <a:endParaRPr lang="ru-RU"/>
        </a:p>
      </dgm:t>
    </dgm:pt>
    <dgm:pt modelId="{049AD9E4-C0CF-42F0-91CC-B68CB2E969CD}" type="sibTrans" cxnId="{B4C315EA-DBA8-40F2-A69E-865850FAC079}">
      <dgm:prSet/>
      <dgm:spPr/>
      <dgm:t>
        <a:bodyPr/>
        <a:lstStyle/>
        <a:p>
          <a:endParaRPr lang="ru-RU"/>
        </a:p>
      </dgm:t>
    </dgm:pt>
    <dgm:pt modelId="{E7E587B7-98BD-4ACC-A1B6-D80FFEE5D54B}" type="pres">
      <dgm:prSet presAssocID="{F5FA5C4A-85F1-4E17-819C-4AA9F15EBA1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CFF3B-B5FC-40AF-BA2C-FE5AB35E9E7C}" type="pres">
      <dgm:prSet presAssocID="{BEABB539-FD50-43D8-A019-6A5192EB4148}" presName="circle1" presStyleLbl="node1" presStyleIdx="0" presStyleCnt="1"/>
      <dgm:spPr/>
    </dgm:pt>
    <dgm:pt modelId="{8CC341CC-2040-41A3-9797-7DF1FAFC6C15}" type="pres">
      <dgm:prSet presAssocID="{BEABB539-FD50-43D8-A019-6A5192EB4148}" presName="space" presStyleCnt="0"/>
      <dgm:spPr/>
    </dgm:pt>
    <dgm:pt modelId="{BC6C3925-9215-4F33-8928-832E898C159D}" type="pres">
      <dgm:prSet presAssocID="{BEABB539-FD50-43D8-A019-6A5192EB4148}" presName="rect1" presStyleLbl="alignAcc1" presStyleIdx="0" presStyleCnt="1"/>
      <dgm:spPr/>
      <dgm:t>
        <a:bodyPr/>
        <a:lstStyle/>
        <a:p>
          <a:endParaRPr lang="ru-RU"/>
        </a:p>
      </dgm:t>
    </dgm:pt>
    <dgm:pt modelId="{7890EBEE-F4CB-4497-A818-40F977431BEA}" type="pres">
      <dgm:prSet presAssocID="{BEABB539-FD50-43D8-A019-6A5192EB414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E25C0C-A149-4989-B338-2054E98106B4}" type="presOf" srcId="{BEABB539-FD50-43D8-A019-6A5192EB4148}" destId="{BC6C3925-9215-4F33-8928-832E898C159D}" srcOrd="0" destOrd="0" presId="urn:microsoft.com/office/officeart/2005/8/layout/target3"/>
    <dgm:cxn modelId="{9C240686-0EC9-4772-A988-504696D63EF4}" type="presOf" srcId="{F5FA5C4A-85F1-4E17-819C-4AA9F15EBA18}" destId="{E7E587B7-98BD-4ACC-A1B6-D80FFEE5D54B}" srcOrd="0" destOrd="0" presId="urn:microsoft.com/office/officeart/2005/8/layout/target3"/>
    <dgm:cxn modelId="{B4C315EA-DBA8-40F2-A69E-865850FAC079}" srcId="{F5FA5C4A-85F1-4E17-819C-4AA9F15EBA18}" destId="{BEABB539-FD50-43D8-A019-6A5192EB4148}" srcOrd="0" destOrd="0" parTransId="{BDF5123B-2DFD-47E5-8B35-BECF3B2554CE}" sibTransId="{049AD9E4-C0CF-42F0-91CC-B68CB2E969CD}"/>
    <dgm:cxn modelId="{771CFA77-C157-4214-B183-2D12A9986F5B}" type="presOf" srcId="{BEABB539-FD50-43D8-A019-6A5192EB4148}" destId="{7890EBEE-F4CB-4497-A818-40F977431BEA}" srcOrd="1" destOrd="0" presId="urn:microsoft.com/office/officeart/2005/8/layout/target3"/>
    <dgm:cxn modelId="{F5CAF888-494E-4C32-B51D-964166FAE740}" type="presParOf" srcId="{E7E587B7-98BD-4ACC-A1B6-D80FFEE5D54B}" destId="{6FFCFF3B-B5FC-40AF-BA2C-FE5AB35E9E7C}" srcOrd="0" destOrd="0" presId="urn:microsoft.com/office/officeart/2005/8/layout/target3"/>
    <dgm:cxn modelId="{4FB86EDE-CE93-4C95-9FB2-B14BFA170390}" type="presParOf" srcId="{E7E587B7-98BD-4ACC-A1B6-D80FFEE5D54B}" destId="{8CC341CC-2040-41A3-9797-7DF1FAFC6C15}" srcOrd="1" destOrd="0" presId="urn:microsoft.com/office/officeart/2005/8/layout/target3"/>
    <dgm:cxn modelId="{2F8BE72D-51D7-4066-AD62-B952CE3DEA9E}" type="presParOf" srcId="{E7E587B7-98BD-4ACC-A1B6-D80FFEE5D54B}" destId="{BC6C3925-9215-4F33-8928-832E898C159D}" srcOrd="2" destOrd="0" presId="urn:microsoft.com/office/officeart/2005/8/layout/target3"/>
    <dgm:cxn modelId="{FB22FA96-BADC-40B8-9756-BDC83B7CD503}" type="presParOf" srcId="{E7E587B7-98BD-4ACC-A1B6-D80FFEE5D54B}" destId="{7890EBEE-F4CB-4497-A818-40F977431BE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2C5C6-739F-47F0-8641-FAB7944A9F8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16FEF35-1E08-450C-A80C-346A09E6420A}">
      <dgm:prSet/>
      <dgm:spPr/>
      <dgm:t>
        <a:bodyPr/>
        <a:lstStyle/>
        <a:p>
          <a:pPr rtl="0"/>
          <a:r>
            <a:rPr lang="ru-RU" b="1" smtClean="0"/>
            <a:t>демократический </a:t>
          </a:r>
          <a:r>
            <a:rPr lang="ru-RU" smtClean="0"/>
            <a:t>(равенство, взаимное уважение)</a:t>
          </a:r>
          <a:endParaRPr lang="ru-RU"/>
        </a:p>
      </dgm:t>
    </dgm:pt>
    <dgm:pt modelId="{418AB8B7-B6EB-4D6A-B317-1676DC0CFB99}" type="parTrans" cxnId="{AF84F975-03CE-470A-A84B-5B32E3D9325F}">
      <dgm:prSet/>
      <dgm:spPr/>
      <dgm:t>
        <a:bodyPr/>
        <a:lstStyle/>
        <a:p>
          <a:endParaRPr lang="ru-RU"/>
        </a:p>
      </dgm:t>
    </dgm:pt>
    <dgm:pt modelId="{1B952E1D-367B-4C7E-A4B9-EAE7A067AB6F}" type="sibTrans" cxnId="{AF84F975-03CE-470A-A84B-5B32E3D9325F}">
      <dgm:prSet/>
      <dgm:spPr/>
      <dgm:t>
        <a:bodyPr/>
        <a:lstStyle/>
        <a:p>
          <a:endParaRPr lang="ru-RU"/>
        </a:p>
      </dgm:t>
    </dgm:pt>
    <dgm:pt modelId="{8FE1F4CD-7932-49F5-A2C3-AFB5BF6E39CF}" type="pres">
      <dgm:prSet presAssocID="{C2F2C5C6-739F-47F0-8641-FAB7944A9F8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565AEB-9C1A-430B-A1AA-0A6CEB4739E9}" type="pres">
      <dgm:prSet presAssocID="{216FEF35-1E08-450C-A80C-346A09E6420A}" presName="circle1" presStyleLbl="node1" presStyleIdx="0" presStyleCnt="1"/>
      <dgm:spPr/>
    </dgm:pt>
    <dgm:pt modelId="{827F758D-3F62-44D3-B180-9DC2BC05B1E5}" type="pres">
      <dgm:prSet presAssocID="{216FEF35-1E08-450C-A80C-346A09E6420A}" presName="space" presStyleCnt="0"/>
      <dgm:spPr/>
    </dgm:pt>
    <dgm:pt modelId="{E13F37BC-2340-4AE6-94D9-BA3EC5B28712}" type="pres">
      <dgm:prSet presAssocID="{216FEF35-1E08-450C-A80C-346A09E6420A}" presName="rect1" presStyleLbl="alignAcc1" presStyleIdx="0" presStyleCnt="1"/>
      <dgm:spPr/>
      <dgm:t>
        <a:bodyPr/>
        <a:lstStyle/>
        <a:p>
          <a:endParaRPr lang="ru-RU"/>
        </a:p>
      </dgm:t>
    </dgm:pt>
    <dgm:pt modelId="{9CD12F79-F2CF-427E-8412-B25547AE54CB}" type="pres">
      <dgm:prSet presAssocID="{216FEF35-1E08-450C-A80C-346A09E6420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BC1F30-ACA4-4634-B2C3-BFDB0B915916}" type="presOf" srcId="{216FEF35-1E08-450C-A80C-346A09E6420A}" destId="{9CD12F79-F2CF-427E-8412-B25547AE54CB}" srcOrd="1" destOrd="0" presId="urn:microsoft.com/office/officeart/2005/8/layout/target3"/>
    <dgm:cxn modelId="{AF84F975-03CE-470A-A84B-5B32E3D9325F}" srcId="{C2F2C5C6-739F-47F0-8641-FAB7944A9F85}" destId="{216FEF35-1E08-450C-A80C-346A09E6420A}" srcOrd="0" destOrd="0" parTransId="{418AB8B7-B6EB-4D6A-B317-1676DC0CFB99}" sibTransId="{1B952E1D-367B-4C7E-A4B9-EAE7A067AB6F}"/>
    <dgm:cxn modelId="{9C3B7146-D4DD-45B9-B13B-0461E2D06309}" type="presOf" srcId="{216FEF35-1E08-450C-A80C-346A09E6420A}" destId="{E13F37BC-2340-4AE6-94D9-BA3EC5B28712}" srcOrd="0" destOrd="0" presId="urn:microsoft.com/office/officeart/2005/8/layout/target3"/>
    <dgm:cxn modelId="{3F117C54-2633-416F-9855-2582D3902492}" type="presOf" srcId="{C2F2C5C6-739F-47F0-8641-FAB7944A9F85}" destId="{8FE1F4CD-7932-49F5-A2C3-AFB5BF6E39CF}" srcOrd="0" destOrd="0" presId="urn:microsoft.com/office/officeart/2005/8/layout/target3"/>
    <dgm:cxn modelId="{06D92231-927F-41AF-810A-0F15BE32B406}" type="presParOf" srcId="{8FE1F4CD-7932-49F5-A2C3-AFB5BF6E39CF}" destId="{73565AEB-9C1A-430B-A1AA-0A6CEB4739E9}" srcOrd="0" destOrd="0" presId="urn:microsoft.com/office/officeart/2005/8/layout/target3"/>
    <dgm:cxn modelId="{CEE7AB12-B2C5-4C5C-A115-2CC394A4B276}" type="presParOf" srcId="{8FE1F4CD-7932-49F5-A2C3-AFB5BF6E39CF}" destId="{827F758D-3F62-44D3-B180-9DC2BC05B1E5}" srcOrd="1" destOrd="0" presId="urn:microsoft.com/office/officeart/2005/8/layout/target3"/>
    <dgm:cxn modelId="{4B16BE1A-206D-4F0C-91CC-21E54D76099C}" type="presParOf" srcId="{8FE1F4CD-7932-49F5-A2C3-AFB5BF6E39CF}" destId="{E13F37BC-2340-4AE6-94D9-BA3EC5B28712}" srcOrd="2" destOrd="0" presId="urn:microsoft.com/office/officeart/2005/8/layout/target3"/>
    <dgm:cxn modelId="{AE28D075-1A02-4509-B353-22258E6E677A}" type="presParOf" srcId="{8FE1F4CD-7932-49F5-A2C3-AFB5BF6E39CF}" destId="{9CD12F79-F2CF-427E-8412-B25547AE54C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F56848-D752-429C-AE33-92036AFCA24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05A2A08-8A8F-4058-86DC-86E55254F189}">
      <dgm:prSet/>
      <dgm:spPr/>
      <dgm:t>
        <a:bodyPr/>
        <a:lstStyle/>
        <a:p>
          <a:pPr rtl="0"/>
          <a:r>
            <a:rPr lang="ru-RU" b="1" smtClean="0"/>
            <a:t>школьно-урочная форма</a:t>
          </a:r>
          <a:endParaRPr lang="ru-RU"/>
        </a:p>
      </dgm:t>
    </dgm:pt>
    <dgm:pt modelId="{73D31301-D4AB-4B3C-9CC0-BEA5A819E321}" type="parTrans" cxnId="{A0B659FF-7864-4697-88AD-AA55549462EB}">
      <dgm:prSet/>
      <dgm:spPr/>
      <dgm:t>
        <a:bodyPr/>
        <a:lstStyle/>
        <a:p>
          <a:endParaRPr lang="ru-RU"/>
        </a:p>
      </dgm:t>
    </dgm:pt>
    <dgm:pt modelId="{46F91877-F0A5-4882-8128-8BF132BA132A}" type="sibTrans" cxnId="{A0B659FF-7864-4697-88AD-AA55549462EB}">
      <dgm:prSet/>
      <dgm:spPr/>
      <dgm:t>
        <a:bodyPr/>
        <a:lstStyle/>
        <a:p>
          <a:endParaRPr lang="ru-RU"/>
        </a:p>
      </dgm:t>
    </dgm:pt>
    <dgm:pt modelId="{0B45DE87-BCE8-426F-B124-FD4CC0FDA4BC}" type="pres">
      <dgm:prSet presAssocID="{1DF56848-D752-429C-AE33-92036AFCA2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32BFE9-773F-416F-A89D-E3B185394CE7}" type="pres">
      <dgm:prSet presAssocID="{B05A2A08-8A8F-4058-86DC-86E55254F189}" presName="root" presStyleCnt="0"/>
      <dgm:spPr/>
    </dgm:pt>
    <dgm:pt modelId="{7500F18E-0A1C-41A9-A3C8-062E7E5696AA}" type="pres">
      <dgm:prSet presAssocID="{B05A2A08-8A8F-4058-86DC-86E55254F189}" presName="rootComposite" presStyleCnt="0"/>
      <dgm:spPr/>
    </dgm:pt>
    <dgm:pt modelId="{8FC941AD-7ACB-4123-9BE3-7375A05A1BFD}" type="pres">
      <dgm:prSet presAssocID="{B05A2A08-8A8F-4058-86DC-86E55254F189}" presName="rootText" presStyleLbl="node1" presStyleIdx="0" presStyleCnt="1"/>
      <dgm:spPr/>
      <dgm:t>
        <a:bodyPr/>
        <a:lstStyle/>
        <a:p>
          <a:endParaRPr lang="ru-RU"/>
        </a:p>
      </dgm:t>
    </dgm:pt>
    <dgm:pt modelId="{00B2CB8B-00B5-4C3F-B56B-18350407D60F}" type="pres">
      <dgm:prSet presAssocID="{B05A2A08-8A8F-4058-86DC-86E55254F189}" presName="rootConnector" presStyleLbl="node1" presStyleIdx="0" presStyleCnt="1"/>
      <dgm:spPr/>
      <dgm:t>
        <a:bodyPr/>
        <a:lstStyle/>
        <a:p>
          <a:endParaRPr lang="ru-RU"/>
        </a:p>
      </dgm:t>
    </dgm:pt>
    <dgm:pt modelId="{F9DBF22E-163B-46F4-B638-7BF603A40502}" type="pres">
      <dgm:prSet presAssocID="{B05A2A08-8A8F-4058-86DC-86E55254F189}" presName="childShape" presStyleCnt="0"/>
      <dgm:spPr/>
    </dgm:pt>
  </dgm:ptLst>
  <dgm:cxnLst>
    <dgm:cxn modelId="{A0B659FF-7864-4697-88AD-AA55549462EB}" srcId="{1DF56848-D752-429C-AE33-92036AFCA24F}" destId="{B05A2A08-8A8F-4058-86DC-86E55254F189}" srcOrd="0" destOrd="0" parTransId="{73D31301-D4AB-4B3C-9CC0-BEA5A819E321}" sibTransId="{46F91877-F0A5-4882-8128-8BF132BA132A}"/>
    <dgm:cxn modelId="{BA0AE38C-7EA2-4A72-8F62-55BD70D63C8B}" type="presOf" srcId="{1DF56848-D752-429C-AE33-92036AFCA24F}" destId="{0B45DE87-BCE8-426F-B124-FD4CC0FDA4BC}" srcOrd="0" destOrd="0" presId="urn:microsoft.com/office/officeart/2005/8/layout/hierarchy3"/>
    <dgm:cxn modelId="{F77AE3B3-99D1-41E4-9B77-3CE88754E1FA}" type="presOf" srcId="{B05A2A08-8A8F-4058-86DC-86E55254F189}" destId="{00B2CB8B-00B5-4C3F-B56B-18350407D60F}" srcOrd="1" destOrd="0" presId="urn:microsoft.com/office/officeart/2005/8/layout/hierarchy3"/>
    <dgm:cxn modelId="{BBA8602C-A532-45BB-B1C4-4EEF1FE19041}" type="presOf" srcId="{B05A2A08-8A8F-4058-86DC-86E55254F189}" destId="{8FC941AD-7ACB-4123-9BE3-7375A05A1BFD}" srcOrd="0" destOrd="0" presId="urn:microsoft.com/office/officeart/2005/8/layout/hierarchy3"/>
    <dgm:cxn modelId="{3E4293F2-1C71-49B7-9F9E-C7D8294895E0}" type="presParOf" srcId="{0B45DE87-BCE8-426F-B124-FD4CC0FDA4BC}" destId="{FF32BFE9-773F-416F-A89D-E3B185394CE7}" srcOrd="0" destOrd="0" presId="urn:microsoft.com/office/officeart/2005/8/layout/hierarchy3"/>
    <dgm:cxn modelId="{F0B3E550-87F3-4F86-AEEA-89BA6B8B6760}" type="presParOf" srcId="{FF32BFE9-773F-416F-A89D-E3B185394CE7}" destId="{7500F18E-0A1C-41A9-A3C8-062E7E5696AA}" srcOrd="0" destOrd="0" presId="urn:microsoft.com/office/officeart/2005/8/layout/hierarchy3"/>
    <dgm:cxn modelId="{B98FF22C-B363-459F-B726-F7C1AF963C73}" type="presParOf" srcId="{7500F18E-0A1C-41A9-A3C8-062E7E5696AA}" destId="{8FC941AD-7ACB-4123-9BE3-7375A05A1BFD}" srcOrd="0" destOrd="0" presId="urn:microsoft.com/office/officeart/2005/8/layout/hierarchy3"/>
    <dgm:cxn modelId="{94E83193-BA5D-45CF-96C9-DADE566015E8}" type="presParOf" srcId="{7500F18E-0A1C-41A9-A3C8-062E7E5696AA}" destId="{00B2CB8B-00B5-4C3F-B56B-18350407D60F}" srcOrd="1" destOrd="0" presId="urn:microsoft.com/office/officeart/2005/8/layout/hierarchy3"/>
    <dgm:cxn modelId="{3254FFBC-F561-4907-A7B1-88FCF86D8E77}" type="presParOf" srcId="{FF32BFE9-773F-416F-A89D-E3B185394CE7}" destId="{F9DBF22E-163B-46F4-B638-7BF603A4050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F46A91-87D4-4268-B22C-E39B61B5774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45E2813-4D39-4DD3-853E-BE4DDC194F35}">
      <dgm:prSet/>
      <dgm:spPr/>
      <dgm:t>
        <a:bodyPr/>
        <a:lstStyle/>
        <a:p>
          <a:pPr rtl="0"/>
          <a:r>
            <a:rPr lang="ru-RU" b="1" smtClean="0"/>
            <a:t>партнерская форма</a:t>
          </a:r>
          <a:endParaRPr lang="ru-RU"/>
        </a:p>
      </dgm:t>
    </dgm:pt>
    <dgm:pt modelId="{74EC547A-749E-4C6C-B71E-8D3142F4E8E3}" type="parTrans" cxnId="{9676A525-FEA3-40AA-A757-2701F4645063}">
      <dgm:prSet/>
      <dgm:spPr/>
      <dgm:t>
        <a:bodyPr/>
        <a:lstStyle/>
        <a:p>
          <a:endParaRPr lang="ru-RU"/>
        </a:p>
      </dgm:t>
    </dgm:pt>
    <dgm:pt modelId="{9F364CB8-84C8-4EE8-AC35-28240390F495}" type="sibTrans" cxnId="{9676A525-FEA3-40AA-A757-2701F4645063}">
      <dgm:prSet/>
      <dgm:spPr/>
      <dgm:t>
        <a:bodyPr/>
        <a:lstStyle/>
        <a:p>
          <a:endParaRPr lang="ru-RU"/>
        </a:p>
      </dgm:t>
    </dgm:pt>
    <dgm:pt modelId="{09897768-0F0E-4E7A-B95F-28497423C6E4}" type="pres">
      <dgm:prSet presAssocID="{C3F46A91-87D4-4268-B22C-E39B61B5774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4890A5-065D-4A27-8F8A-74740A21DA3A}" type="pres">
      <dgm:prSet presAssocID="{345E2813-4D39-4DD3-853E-BE4DDC194F35}" presName="root" presStyleCnt="0"/>
      <dgm:spPr/>
    </dgm:pt>
    <dgm:pt modelId="{A56EF66B-7290-41B6-B127-8CCE7FCF1360}" type="pres">
      <dgm:prSet presAssocID="{345E2813-4D39-4DD3-853E-BE4DDC194F35}" presName="rootComposite" presStyleCnt="0"/>
      <dgm:spPr/>
    </dgm:pt>
    <dgm:pt modelId="{78A0D671-63BD-4CFD-9110-9B86924382A0}" type="pres">
      <dgm:prSet presAssocID="{345E2813-4D39-4DD3-853E-BE4DDC194F35}" presName="rootText" presStyleLbl="node1" presStyleIdx="0" presStyleCnt="1"/>
      <dgm:spPr/>
      <dgm:t>
        <a:bodyPr/>
        <a:lstStyle/>
        <a:p>
          <a:endParaRPr lang="ru-RU"/>
        </a:p>
      </dgm:t>
    </dgm:pt>
    <dgm:pt modelId="{56C118DD-2BA3-4E38-B47E-EF463B687E43}" type="pres">
      <dgm:prSet presAssocID="{345E2813-4D39-4DD3-853E-BE4DDC194F35}" presName="rootConnector" presStyleLbl="node1" presStyleIdx="0" presStyleCnt="1"/>
      <dgm:spPr/>
      <dgm:t>
        <a:bodyPr/>
        <a:lstStyle/>
        <a:p>
          <a:endParaRPr lang="ru-RU"/>
        </a:p>
      </dgm:t>
    </dgm:pt>
    <dgm:pt modelId="{15942095-F24C-409D-A12E-78166369A45C}" type="pres">
      <dgm:prSet presAssocID="{345E2813-4D39-4DD3-853E-BE4DDC194F35}" presName="childShape" presStyleCnt="0"/>
      <dgm:spPr/>
    </dgm:pt>
  </dgm:ptLst>
  <dgm:cxnLst>
    <dgm:cxn modelId="{AF334483-218D-4267-BE03-DDF089A858C4}" type="presOf" srcId="{345E2813-4D39-4DD3-853E-BE4DDC194F35}" destId="{56C118DD-2BA3-4E38-B47E-EF463B687E43}" srcOrd="1" destOrd="0" presId="urn:microsoft.com/office/officeart/2005/8/layout/hierarchy3"/>
    <dgm:cxn modelId="{537BAB21-C918-4833-9C89-0231BD61B214}" type="presOf" srcId="{C3F46A91-87D4-4268-B22C-E39B61B57744}" destId="{09897768-0F0E-4E7A-B95F-28497423C6E4}" srcOrd="0" destOrd="0" presId="urn:microsoft.com/office/officeart/2005/8/layout/hierarchy3"/>
    <dgm:cxn modelId="{3D5F98DE-FB29-4CA2-9CE4-AF212531113F}" type="presOf" srcId="{345E2813-4D39-4DD3-853E-BE4DDC194F35}" destId="{78A0D671-63BD-4CFD-9110-9B86924382A0}" srcOrd="0" destOrd="0" presId="urn:microsoft.com/office/officeart/2005/8/layout/hierarchy3"/>
    <dgm:cxn modelId="{9676A525-FEA3-40AA-A757-2701F4645063}" srcId="{C3F46A91-87D4-4268-B22C-E39B61B57744}" destId="{345E2813-4D39-4DD3-853E-BE4DDC194F35}" srcOrd="0" destOrd="0" parTransId="{74EC547A-749E-4C6C-B71E-8D3142F4E8E3}" sibTransId="{9F364CB8-84C8-4EE8-AC35-28240390F495}"/>
    <dgm:cxn modelId="{9173BF53-EE0C-406D-8B30-019DA3B032C2}" type="presParOf" srcId="{09897768-0F0E-4E7A-B95F-28497423C6E4}" destId="{464890A5-065D-4A27-8F8A-74740A21DA3A}" srcOrd="0" destOrd="0" presId="urn:microsoft.com/office/officeart/2005/8/layout/hierarchy3"/>
    <dgm:cxn modelId="{D6C18DB7-DF33-4677-ABC8-1929DE4B9C22}" type="presParOf" srcId="{464890A5-065D-4A27-8F8A-74740A21DA3A}" destId="{A56EF66B-7290-41B6-B127-8CCE7FCF1360}" srcOrd="0" destOrd="0" presId="urn:microsoft.com/office/officeart/2005/8/layout/hierarchy3"/>
    <dgm:cxn modelId="{B3C58161-78C5-4F1A-8C95-BC6DDE6432CB}" type="presParOf" srcId="{A56EF66B-7290-41B6-B127-8CCE7FCF1360}" destId="{78A0D671-63BD-4CFD-9110-9B86924382A0}" srcOrd="0" destOrd="0" presId="urn:microsoft.com/office/officeart/2005/8/layout/hierarchy3"/>
    <dgm:cxn modelId="{B7C6C3BF-96C7-409D-A98B-98DCAC59CFA8}" type="presParOf" srcId="{A56EF66B-7290-41B6-B127-8CCE7FCF1360}" destId="{56C118DD-2BA3-4E38-B47E-EF463B687E43}" srcOrd="1" destOrd="0" presId="urn:microsoft.com/office/officeart/2005/8/layout/hierarchy3"/>
    <dgm:cxn modelId="{56A8DC04-59D8-49E5-B797-99E9ED75B9EF}" type="presParOf" srcId="{464890A5-065D-4A27-8F8A-74740A21DA3A}" destId="{15942095-F24C-409D-A12E-78166369A45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CFF3B-B5FC-40AF-BA2C-FE5AB35E9E7C}">
      <dsp:nvSpPr>
        <dsp:cNvPr id="0" name=""/>
        <dsp:cNvSpPr/>
      </dsp:nvSpPr>
      <dsp:spPr>
        <a:xfrm>
          <a:off x="0" y="309634"/>
          <a:ext cx="1901011" cy="19010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C3925-9215-4F33-8928-832E898C159D}">
      <dsp:nvSpPr>
        <dsp:cNvPr id="0" name=""/>
        <dsp:cNvSpPr/>
      </dsp:nvSpPr>
      <dsp:spPr>
        <a:xfrm>
          <a:off x="950505" y="309634"/>
          <a:ext cx="2217846" cy="19010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авторитарный </a:t>
          </a:r>
          <a:r>
            <a:rPr lang="ru-RU" sz="2200" kern="1200" smtClean="0"/>
            <a:t>(превосходство), сопряженный с учительской позицией </a:t>
          </a:r>
          <a:endParaRPr lang="ru-RU" sz="2200" kern="1200"/>
        </a:p>
      </dsp:txBody>
      <dsp:txXfrm>
        <a:off x="950505" y="309634"/>
        <a:ext cx="2217846" cy="1901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65AEB-9C1A-430B-A1AA-0A6CEB4739E9}">
      <dsp:nvSpPr>
        <dsp:cNvPr id="0" name=""/>
        <dsp:cNvSpPr/>
      </dsp:nvSpPr>
      <dsp:spPr>
        <a:xfrm>
          <a:off x="0" y="230425"/>
          <a:ext cx="1987420" cy="19874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F37BC-2340-4AE6-94D9-BA3EC5B28712}">
      <dsp:nvSpPr>
        <dsp:cNvPr id="0" name=""/>
        <dsp:cNvSpPr/>
      </dsp:nvSpPr>
      <dsp:spPr>
        <a:xfrm>
          <a:off x="993710" y="230425"/>
          <a:ext cx="2318657" cy="19874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демократический </a:t>
          </a:r>
          <a:r>
            <a:rPr lang="ru-RU" sz="2100" kern="1200" smtClean="0"/>
            <a:t>(равенство, взаимное уважение)</a:t>
          </a:r>
          <a:endParaRPr lang="ru-RU" sz="2100" kern="1200"/>
        </a:p>
      </dsp:txBody>
      <dsp:txXfrm>
        <a:off x="993710" y="230425"/>
        <a:ext cx="2318657" cy="1987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941AD-7ACB-4123-9BE3-7375A05A1BFD}">
      <dsp:nvSpPr>
        <dsp:cNvPr id="0" name=""/>
        <dsp:cNvSpPr/>
      </dsp:nvSpPr>
      <dsp:spPr>
        <a:xfrm>
          <a:off x="108328" y="158"/>
          <a:ext cx="2591655" cy="1295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/>
            <a:t>школьно-урочная форма</a:t>
          </a:r>
          <a:endParaRPr lang="ru-RU" sz="2900" kern="1200"/>
        </a:p>
      </dsp:txBody>
      <dsp:txXfrm>
        <a:off x="146281" y="38111"/>
        <a:ext cx="2515749" cy="1219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0D671-63BD-4CFD-9110-9B86924382A0}">
      <dsp:nvSpPr>
        <dsp:cNvPr id="0" name=""/>
        <dsp:cNvSpPr/>
      </dsp:nvSpPr>
      <dsp:spPr>
        <a:xfrm>
          <a:off x="252485" y="228"/>
          <a:ext cx="2591373" cy="1295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партнерская форма</a:t>
          </a:r>
          <a:endParaRPr lang="ru-RU" sz="3200" kern="1200"/>
        </a:p>
      </dsp:txBody>
      <dsp:txXfrm>
        <a:off x="290434" y="38177"/>
        <a:ext cx="2515475" cy="1219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4C1BA-663A-4F78-86BE-5971DFC89E23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0C4F7-7DE4-408C-9941-9815310DF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7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0C4F7-7DE4-408C-9941-9815310DFCA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2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0C4F7-7DE4-408C-9941-9815310DFCA2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2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9D3751-5115-4AEF-B01D-E73335A3252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3E1214-D212-4B18-86A1-27688980D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diagramColors" Target="../diagrams/colors4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12" Type="http://schemas.openxmlformats.org/officeDocument/2006/relationships/diagramQuickStyle" Target="../diagrams/quickStyl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11" Type="http://schemas.openxmlformats.org/officeDocument/2006/relationships/diagramLayout" Target="../diagrams/layout4.xml"/><Relationship Id="rId5" Type="http://schemas.openxmlformats.org/officeDocument/2006/relationships/diagramData" Target="../diagrams/data3.xml"/><Relationship Id="rId10" Type="http://schemas.openxmlformats.org/officeDocument/2006/relationships/diagramData" Target="../diagrams/data4.xml"/><Relationship Id="rId4" Type="http://schemas.openxmlformats.org/officeDocument/2006/relationships/image" Target="../media/image5.png"/><Relationship Id="rId9" Type="http://schemas.microsoft.com/office/2007/relationships/diagramDrawing" Target="../diagrams/drawing3.xml"/><Relationship Id="rId14" Type="http://schemas.microsoft.com/office/2007/relationships/diagramDrawing" Target="../diagrams/drawing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ru-RU" sz="800" b="0" i="0" u="none" strike="noStrike" baseline="0" dirty="0" smtClean="0">
              <a:latin typeface="Times New Roman"/>
            </a:endParaRPr>
          </a:p>
          <a:p>
            <a:pPr algn="ctr"/>
            <a:r>
              <a:rPr lang="ru-RU" sz="4000" b="1" i="0" u="none" strike="noStrike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«Организация сотрудничества в форме совместной деятельности взрослых и детей в условиях реализации ФГОС дошкольного образования»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4437112"/>
            <a:ext cx="363589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0" i="0" u="none" strike="noStrike" baseline="0" dirty="0" smtClean="0">
              <a:latin typeface="Times New Roman"/>
            </a:endParaRPr>
          </a:p>
          <a:p>
            <a:r>
              <a:rPr lang="ru-RU" sz="1400" b="0" i="0" u="none" strike="noStrike" baseline="0" dirty="0" smtClean="0">
                <a:latin typeface="Times New Roman"/>
              </a:rPr>
              <a:t>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Подготовил: </a:t>
            </a:r>
          </a:p>
          <a:p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старший воспитатель</a:t>
            </a:r>
          </a:p>
          <a:p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МДОУ № 21</a:t>
            </a:r>
            <a:r>
              <a:rPr lang="ru-RU" sz="2000" b="0" i="0" u="none" strike="noStrike" dirty="0" smtClean="0">
                <a:solidFill>
                  <a:srgbClr val="002060"/>
                </a:solidFill>
                <a:latin typeface="Times New Roman"/>
              </a:rPr>
              <a:t> «Ласточка» ЯМР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 </a:t>
            </a:r>
          </a:p>
          <a:p>
            <a:r>
              <a:rPr lang="ru-RU" sz="2000" dirty="0" err="1" smtClean="0">
                <a:solidFill>
                  <a:srgbClr val="002060"/>
                </a:solidFill>
                <a:latin typeface="Times New Roman"/>
              </a:rPr>
              <a:t>И.Ю.Дубровина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№ 21 «Ласточка» ЯМР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62373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2024 г.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взрослого и ребенка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(триада)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771800" y="1196752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6016" y="1340768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52120" y="1340768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1844824"/>
            <a:ext cx="2448272" cy="15121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 с педагогом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2420888"/>
            <a:ext cx="2448272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 с родителями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1988840"/>
            <a:ext cx="2448272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 с социумом (окружением)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051720" y="3573016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868144" y="3645024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644008" y="40050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347864" y="4725144"/>
            <a:ext cx="252028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РППС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4391980" y="1304764"/>
            <a:ext cx="576064" cy="85689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699792" y="6021288"/>
            <a:ext cx="4032448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РЕБЕНКА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5572" y="404664"/>
            <a:ext cx="6336704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совместной деятельности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23528" y="2852936"/>
            <a:ext cx="2592288" cy="1872208"/>
          </a:xfrm>
          <a:prstGeom prst="wedgeRectCallout">
            <a:avLst>
              <a:gd name="adj1" fmla="val 29093"/>
              <a:gd name="adj2" fmla="val -100553"/>
            </a:avLst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ИНДИВИДУАЛЬНАЯ форма работы с детьми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851920" y="4293096"/>
            <a:ext cx="2376264" cy="1944216"/>
          </a:xfrm>
          <a:prstGeom prst="wedgeRectCallout">
            <a:avLst>
              <a:gd name="adj1" fmla="val -27346"/>
              <a:gd name="adj2" fmla="val -169042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ПОДГРУППОВАЯ форма работы с детьми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444208" y="2708920"/>
            <a:ext cx="2232248" cy="1584176"/>
          </a:xfrm>
          <a:prstGeom prst="wedgeRectCallout">
            <a:avLst>
              <a:gd name="adj1" fmla="val -48014"/>
              <a:gd name="adj2" fmla="val -985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ФРОНТАЛЬНАЯ форма работы с детьми</a:t>
            </a:r>
          </a:p>
          <a:p>
            <a:pPr algn="ctr"/>
            <a:endParaRPr lang="ru-RU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4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916832"/>
            <a:ext cx="6192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Л.С.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Выготский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«…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совместная партнерская деятельность взрослого с детьми задействует двойную мотивацию ребенка: с одной стороны, стремление быть со взрослым, подражать ему, сотрудничать с ним, с другой – делать то, что интересно.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907257" cy="263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3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84784"/>
            <a:ext cx="6696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Calibri"/>
              </a:rPr>
              <a:t>Организация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Calibri"/>
              </a:rPr>
              <a:t>совместной деятельности взрослого и ребенка </a:t>
            </a: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Calibri"/>
              </a:rPr>
              <a:t>в современных условиях связана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</a:rPr>
              <a:t>со значительной перестройкой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Calibri"/>
              </a:rPr>
              <a:t>стиля поведения воспитателя.</a:t>
            </a:r>
            <a:endParaRPr lang="ru-RU" sz="3200" b="1" dirty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57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54868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Стиль отношений человека с другими людьми: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683568" y="2276872"/>
          <a:ext cx="31683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148064" y="2276872"/>
          <a:ext cx="331236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Times New Roman"/>
              </a:rPr>
              <a:t>Рабочее пространство при разной форме организации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Times New Roman"/>
              </a:rPr>
              <a:t>совместной деятельности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03648" y="1340768"/>
            <a:ext cx="576064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87624" y="3032162"/>
            <a:ext cx="360040" cy="3960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57829" y="2708920"/>
            <a:ext cx="1008112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99" y="3041578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2701132"/>
            <a:ext cx="102393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11" y="3573016"/>
            <a:ext cx="102393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067" y="3618414"/>
            <a:ext cx="102393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156" y="2074449"/>
            <a:ext cx="725487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643" y="2162438"/>
            <a:ext cx="2739801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48251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070225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928" y="3074240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948251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487" y="2348175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619" y="1660112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713" y="1637655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083" y="1637654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66894"/>
            <a:ext cx="377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/>
        </p:nvGraphicFramePr>
        <p:xfrm>
          <a:off x="755576" y="4725144"/>
          <a:ext cx="280831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508104" y="4653136"/>
          <a:ext cx="309634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1187624" y="2060848"/>
            <a:ext cx="1008112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лая лента лицом вверх 3"/>
          <p:cNvSpPr/>
          <p:nvPr/>
        </p:nvSpPr>
        <p:spPr>
          <a:xfrm>
            <a:off x="1907704" y="523675"/>
            <a:ext cx="5328592" cy="648072"/>
          </a:xfrm>
          <a:prstGeom prst="ellipseRibbon2">
            <a:avLst>
              <a:gd name="adj1" fmla="val 23516"/>
              <a:gd name="adj2" fmla="val 60400"/>
              <a:gd name="adj3" fmla="val 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060848"/>
            <a:ext cx="3456384" cy="38164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Учитель – это руководитель, регламентатор; он непосредственно не включен в деятельность, а дает задание (объясняет) и контролирует</a:t>
            </a:r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1988840"/>
            <a:ext cx="3456384" cy="38164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Партнер - всегда равноправный участник дела и как таковой связан с другими взаимным уважением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4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16832"/>
            <a:ext cx="3816424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Взрослый – учитель, отдален от детей, вне круга, противостоит детям, над ними (например, за письменным столом как на школьном уроке)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 взрослого либо стабильна (стоит у доски, сидит за письменным столом), либо он перемещается для контроля и оценки («обходит дозором» детей, контролирует, оценивает, нависая «над» ребенком).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916832"/>
            <a:ext cx="3888432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Взрослый – партнер, рядом с детьми (вместе), в едином пространстве (например, сидящий в круге с детьми за общим столом)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 взрослого динамична (может со своей работой пересесть, если видит, что кто-то особенно в нем нуждается); при этом все дети в поле зрения воспитателя (и друг друга).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187624" y="332656"/>
            <a:ext cx="6984776" cy="1177134"/>
          </a:xfrm>
          <a:prstGeom prst="ellipseRibbon2">
            <a:avLst>
              <a:gd name="adj1" fmla="val 23516"/>
              <a:gd name="adj2" fmla="val 60400"/>
              <a:gd name="adj3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Позиция взрослого в пространстве группы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16832"/>
            <a:ext cx="3816424" cy="31683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Размещение за рядами столов, как за партами, глядя в затылок другого ребенка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916832"/>
            <a:ext cx="3888432" cy="31683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Максимальное приближение к ситуации «круглого стола», приглашающего к равному участию в работе, обсуждении, исследовании.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187624" y="332656"/>
            <a:ext cx="6984776" cy="1177134"/>
          </a:xfrm>
          <a:prstGeom prst="ellipseRibbon2">
            <a:avLst>
              <a:gd name="adj1" fmla="val 23516"/>
              <a:gd name="adj2" fmla="val 60400"/>
              <a:gd name="adj3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пространства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6872"/>
            <a:ext cx="3816424" cy="31683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Жесткое закрепление рабочих мест, запрет на перемещение.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Запрещено свободное общение детей. Вводится дисциплинарное требование тишины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2276872"/>
            <a:ext cx="3888432" cy="31683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Свободное размещение детей и перемещение в процессе деятельности.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Разрешено свободное общение (рабочий гул)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могут обсуждать работу, задавать друг другу вопросы и т.п.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187624" y="332656"/>
            <a:ext cx="6984776" cy="1177134"/>
          </a:xfrm>
          <a:prstGeom prst="ellipseRibbon2">
            <a:avLst>
              <a:gd name="adj1" fmla="val 23516"/>
              <a:gd name="adj2" fmla="val 60400"/>
              <a:gd name="adj3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Степень свободы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80728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Главная цель введения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дошкольного образования (ФГОС ДО)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образования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3960440" cy="45365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Вызывает пассивность ребенка, невозможность самостоятельно принять решение, эмоциональный дискомфорт, страх что-то сделать не так и агрессию как оборотную сторону страха, как разрядку накапливающегося напряжения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1844824"/>
            <a:ext cx="4104456" cy="4536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Способствует развитию у ребенка активности, самостоятельности, умения принять решение, пробовать делать что-то, не боясь, что получиться неправильно, вызывает стремление к достижению, благоприятствует эмоциональному комфорту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руглая лента лицом вверх 4"/>
          <p:cNvSpPr/>
          <p:nvPr/>
        </p:nvSpPr>
        <p:spPr>
          <a:xfrm>
            <a:off x="0" y="404664"/>
            <a:ext cx="4499992" cy="1008112"/>
          </a:xfrm>
          <a:prstGeom prst="ellipseRibbon2">
            <a:avLst>
              <a:gd name="adj1" fmla="val 23516"/>
              <a:gd name="adj2" fmla="val 60400"/>
              <a:gd name="adj3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углая лента лицом вверх 5"/>
          <p:cNvSpPr/>
          <p:nvPr/>
        </p:nvSpPr>
        <p:spPr>
          <a:xfrm>
            <a:off x="4751512" y="404664"/>
            <a:ext cx="4392488" cy="1008112"/>
          </a:xfrm>
          <a:prstGeom prst="ellipseRibbon2">
            <a:avLst>
              <a:gd name="adj1" fmla="val 23516"/>
              <a:gd name="adj2" fmla="val 60400"/>
              <a:gd name="adj3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506" y="90872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solidFill>
                  <a:srgbClr val="002060"/>
                </a:solidFill>
                <a:latin typeface="Times New Roman"/>
                <a:ea typeface="Calibri"/>
              </a:rPr>
              <a:t>Организация совместной деятельности в партнерской форме может быть выражено девизом: </a:t>
            </a:r>
          </a:p>
          <a:p>
            <a:pPr indent="450215" algn="just">
              <a:spcAft>
                <a:spcPts val="0"/>
              </a:spcAft>
            </a:pPr>
            <a:endParaRPr lang="ru-RU" sz="2800" i="1" dirty="0" smtClean="0">
              <a:solidFill>
                <a:srgbClr val="002060"/>
              </a:solidFill>
              <a:latin typeface="Times New Roman"/>
              <a:ea typeface="Calibri"/>
            </a:endParaRPr>
          </a:p>
          <a:p>
            <a:pPr indent="450215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Calibri"/>
              </a:rPr>
              <a:t>«Мы включены в деятельность,</a:t>
            </a:r>
          </a:p>
          <a:p>
            <a:pPr indent="450215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Calibri"/>
              </a:rPr>
              <a:t> не связаны обязательными отношениями, </a:t>
            </a:r>
          </a:p>
          <a:p>
            <a:pPr indent="450215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Calibri"/>
              </a:rPr>
              <a:t>а только желанием и обоюдным договором: </a:t>
            </a:r>
          </a:p>
          <a:p>
            <a:pPr indent="450215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Calibri"/>
              </a:rPr>
              <a:t>мы все хотим делать это».</a:t>
            </a:r>
            <a:endParaRPr lang="ru-RU" sz="4000" dirty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7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36282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Times New Roman"/>
              </a:rPr>
              <a:t>СТРУКТУРА совместной деятельности </a:t>
            </a:r>
            <a:endParaRPr lang="ru-RU" sz="2200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1484784"/>
            <a:ext cx="7200800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5" y="563747"/>
            <a:ext cx="3194050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22828" y="1772816"/>
            <a:ext cx="546184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к деятельности – необязательной, непринужденной: «Давайте сегодня… Кто хочет, устраивайтесь поудобнее…» (или: «Я буду… Кто хочет – присоединяйтесь</a:t>
            </a:r>
            <a:r>
              <a:rPr lang="ru-RU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…»)</a:t>
            </a:r>
          </a:p>
          <a:p>
            <a:pPr lvl="0" algn="ctr"/>
            <a:endParaRPr lang="ru-RU" sz="2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МОТИВАЦИЯ </a:t>
            </a:r>
            <a:endParaRPr lang="ru-R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36282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Times New Roman"/>
              </a:rPr>
              <a:t>СТРУКТУРА совместной деятельности </a:t>
            </a:r>
            <a:endParaRPr lang="ru-RU" sz="2200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925205"/>
            <a:ext cx="7128792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1839" y="880259"/>
            <a:ext cx="58326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  <a:r>
              <a:rPr lang="ru-RU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равноправный участник: </a:t>
            </a:r>
            <a:endParaRPr lang="ru-RU" sz="2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всевозможные способы реализации задачи.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исподволь «задает» развивающее содержание (новые задания, способы деятельности и пр.);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свою идею или свой результат для детской критики;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заинтересованность в результате других;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во взаимную оценку и интерпретацию действий участников;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усиливает интерес ребенка к работе сверстника, поощряет содержательное общение, провоцирует взаимные оценки, обсуждение возникающих проблем.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Ромб 1"/>
          <p:cNvSpPr/>
          <p:nvPr/>
        </p:nvSpPr>
        <p:spPr>
          <a:xfrm>
            <a:off x="0" y="358966"/>
            <a:ext cx="3059832" cy="588500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93304" y="2647897"/>
            <a:ext cx="20882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Times New Roman"/>
              </a:rPr>
              <a:t>ХОД  (процесс деятельности) </a:t>
            </a:r>
          </a:p>
          <a:p>
            <a:pPr lvl="0" algn="ctr"/>
            <a:endParaRPr lang="ru-RU" sz="2000" b="1" dirty="0">
              <a:solidFill>
                <a:prstClr val="white"/>
              </a:solidFill>
              <a:latin typeface="Times New Roman"/>
            </a:endParaRPr>
          </a:p>
          <a:p>
            <a:pPr lvl="0" algn="ctr"/>
            <a:r>
              <a:rPr lang="ru-RU" dirty="0">
                <a:solidFill>
                  <a:srgbClr val="002060"/>
                </a:solidFill>
                <a:latin typeface="Times New Roman"/>
              </a:rPr>
              <a:t>(основная часть)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36282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Times New Roman"/>
              </a:rPr>
              <a:t>СТРУКТУРА совместной деятельности </a:t>
            </a:r>
            <a:endParaRPr lang="ru-RU" sz="2200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925205"/>
            <a:ext cx="7128792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59832" y="1268760"/>
            <a:ext cx="583264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>
                <a:solidFill>
                  <a:srgbClr val="000099"/>
                </a:solidFill>
                <a:latin typeface="Times New Roman"/>
              </a:rPr>
              <a:t>«открытый конец»: </a:t>
            </a:r>
          </a:p>
          <a:p>
            <a:pPr lvl="0" algn="just"/>
            <a:endParaRPr lang="ru-RU" sz="2400" dirty="0">
              <a:solidFill>
                <a:srgbClr val="000099"/>
              </a:solidFill>
              <a:latin typeface="Times New Roman"/>
            </a:endParaRPr>
          </a:p>
          <a:p>
            <a:pPr lvl="0" algn="just"/>
            <a:r>
              <a:rPr lang="ru-RU" sz="2200" dirty="0">
                <a:solidFill>
                  <a:srgbClr val="000099"/>
                </a:solidFill>
                <a:latin typeface="Arial"/>
              </a:rPr>
              <a:t>• </a:t>
            </a:r>
            <a:r>
              <a:rPr lang="ru-RU" sz="2200" b="1" dirty="0">
                <a:solidFill>
                  <a:srgbClr val="000099"/>
                </a:solidFill>
                <a:latin typeface="Times New Roman"/>
              </a:rPr>
              <a:t>каждый ребенок работает в своем темпе и решает сам, закончил он или нет исследование, работу. </a:t>
            </a:r>
            <a:endParaRPr lang="ru-RU" sz="2200" b="1" dirty="0" smtClean="0">
              <a:solidFill>
                <a:srgbClr val="000099"/>
              </a:solidFill>
              <a:latin typeface="Times New Roman"/>
            </a:endParaRPr>
          </a:p>
          <a:p>
            <a:pPr lvl="0" algn="just"/>
            <a:endParaRPr lang="ru-RU" sz="2200" b="1" dirty="0">
              <a:solidFill>
                <a:srgbClr val="000099"/>
              </a:solidFill>
              <a:latin typeface="Times New Roman"/>
            </a:endParaRPr>
          </a:p>
          <a:p>
            <a:pPr lvl="0" algn="just"/>
            <a:endParaRPr lang="ru-RU" sz="2200" b="1" dirty="0">
              <a:solidFill>
                <a:srgbClr val="000099"/>
              </a:solidFill>
              <a:latin typeface="Times New Roman"/>
            </a:endParaRPr>
          </a:p>
          <a:p>
            <a:pPr lvl="0" algn="just"/>
            <a:r>
              <a:rPr lang="ru-RU" sz="2200" b="1" dirty="0">
                <a:solidFill>
                  <a:srgbClr val="000099"/>
                </a:solidFill>
                <a:latin typeface="Times New Roman"/>
              </a:rPr>
              <a:t>Оценка взрослым действий детей может быть дана лишь косвенно, как сопоставление результата с целью ребенка: что хотел сделать – что получилось. </a:t>
            </a:r>
            <a:endParaRPr lang="ru-RU" sz="2200" dirty="0">
              <a:solidFill>
                <a:srgbClr val="000099"/>
              </a:solidFill>
              <a:latin typeface="Times New Roman"/>
            </a:endParaRPr>
          </a:p>
        </p:txBody>
      </p:sp>
      <p:sp>
        <p:nvSpPr>
          <p:cNvPr id="2" name="Ромб 1"/>
          <p:cNvSpPr/>
          <p:nvPr/>
        </p:nvSpPr>
        <p:spPr>
          <a:xfrm>
            <a:off x="0" y="358966"/>
            <a:ext cx="3059832" cy="588500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93304" y="2492896"/>
            <a:ext cx="20882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/>
              </a:rPr>
              <a:t>ОКОНЧАНИЕ </a:t>
            </a:r>
          </a:p>
          <a:p>
            <a:pPr lvl="0" algn="ctr"/>
            <a:r>
              <a:rPr lang="ru-RU" dirty="0">
                <a:solidFill>
                  <a:srgbClr val="000099"/>
                </a:solidFill>
                <a:latin typeface="Times New Roman"/>
              </a:rPr>
              <a:t>(заключительная этап деятельности) 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тезисы организации партнерской деятельности взрослого с детьми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по Коротковой Н.А. )</a:t>
            </a:r>
          </a:p>
          <a:p>
            <a:pPr indent="342900" algn="just"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</a:rPr>
              <a:t>включенность взрослого в деятельность наравне с детьми;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</a:rPr>
              <a:t>добровольное присоединение детей к деятельности (без психологического и дисциплинарного принуждения);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</a:rPr>
              <a:t>свободное общение и перемещение детей во время непосредственно образовательной деятельности (при соответствующей организации пространства);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5715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</a:rPr>
              <a:t>открытый временной конец непосредственно образовательной деятельности (каждый работает в своем темпе)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51344"/>
            <a:ext cx="7776864" cy="570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обстановке, ориентированной на ребенка</a:t>
            </a: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дети: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 делают выбор;</a:t>
            </a:r>
            <a:b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 активно играют;</a:t>
            </a:r>
            <a:b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 используют материалы, которым можно найти более чем одно применение;</a:t>
            </a:r>
            <a:b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  работают все вместе и заботятся друг о друге;</a:t>
            </a:r>
            <a:b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  отвечают за свои поступки.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981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8270" y="173831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Как продемонстрировать детям свое уважение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7882" y="786106"/>
            <a:ext cx="6909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• 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Всегда называйте детей по имени.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6686" y="1231027"/>
            <a:ext cx="7704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• Говорите индивидуально с каждым ребенком так часто, как это только возможно.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800" y="1990944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• </a:t>
            </a:r>
            <a:r>
              <a:rPr kumimoji="0" lang="ru-RU" altLang="ru-RU" sz="2400" b="0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 разговоре находитесь на одном уровне с ребенком: опускайтесь на корточки или садитесь на низкий стул.</a:t>
            </a:r>
            <a:endParaRPr kumimoji="0" lang="ru-RU" sz="1800" b="0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8334" y="2821941"/>
            <a:ext cx="7693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• 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Слушайте, что говорит вам ребенок, и отвечайте ему.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7882" y="3230997"/>
            <a:ext cx="7662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Если вы пообещали детям, что вы что-то сделаете для них позднее, не забудьте сделать это.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35002" y="4021349"/>
            <a:ext cx="76277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Выражайте искреннее восхищение результатами работы детей.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9216" y="4852346"/>
            <a:ext cx="7662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Дайте детям возможность рассказывать другим о своей работе и своих интересах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7816" y="5683343"/>
            <a:ext cx="7637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• Используйте идеи и предложения детей и благодарите их за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помощь.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628800"/>
            <a:ext cx="7092280" cy="248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Свободное размещение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максимально приближенная ситуация «круглого стола».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628800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содержательно-насыщенной;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рансформируемой;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олифункциональной;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вариативной;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оступной;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безопасной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7944" y="69269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1844824"/>
            <a:ext cx="64807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…создание благоприятных условий для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 (пункт 1.6. ФГОС ДО).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педагог становится партнером ребенка меняются: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899592" y="1556792"/>
            <a:ext cx="73448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стиль поведения взрослого (от административно-регламентирующего к непринужденно-доверительному);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рабочее пространство, на котором разворачивается совместная работа (от отдельного места за «учительским» столом к месту за общим столом рядом с детьми);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отношение педагога к выполнению общей работы: от общего руководства к участию в выполнении определенной части работы и т.п.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916832"/>
            <a:ext cx="61926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Л.С. Выготский «…процессы воспитания и обучения не сами по себе непосредственно развивают ребенка, а лишь тогда, когда они имеют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деятельностные формы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обладают соответствующим содержанием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…»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907257" cy="263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3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608" y="202936"/>
            <a:ext cx="88569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детей дошкольного возраста (3 года - 8 лет)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характерен ряд видов деятельности, таких как :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игровая,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включая сюжетно-ролевую игру, игру с правилами и другие виды игры,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коммуникативная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(общение и взаимодействие со взрослыми и сверстниками),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познавательно-исследовательская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(исследования объектов окружающего мира и экспериментирования с ними), 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восприятие художественной литературы и фольклора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самообслуживание и элементарный бытовой труд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(в помещении и на улице),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конструирование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из разного материала, включая конструкторы, модули, бумагу, природный и иной материал, 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изобразительная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(рисование, лепка, аппликация), 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музыкальная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(восприятие и понимание смысла музыкальных произведений, пение, музыкально-ритмические движения, игры на детских музыкальных инструментах)),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двигательная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(овладение основными движениями) формы активности </a:t>
            </a:r>
            <a:b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ребенка.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44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Эффективными методами, формами, приемами, технологиями по развитию совместной партнерской деятельности являются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971600" y="1556792"/>
            <a:ext cx="336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Групповой сбор: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67544" y="2204864"/>
            <a:ext cx="8244408" cy="324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часть ежедневного распорядка, проводимая в определенное время, в специально оборудованном месте, когда дети и взрослые обмениваются информацией, обсуждают проблемы, планируют индивидуальную и совместную деятельность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3" grpId="0"/>
      <p:bldP spid="8499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323528" y="-28576"/>
            <a:ext cx="849694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группового сбора: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доброжелательных отношений между детьми, создание атмосферы поддержки и сотрудничества между детьми и взрослыми, создание общего положительного эмоционального фона, ощущения психологического комфорта;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обмен информацией о прошедших или предстоящих событиях, выявление детских интересов;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мотивации к предстоящей деятельности;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представление информации о материалах в центрах активности на текущий день и планирование деятельности в центрах;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Осуществление выбора деятельности на основе собственных интересов и потребностей.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Эффективными методами, формами, приемами, технологиями по развитию совместной партнерской деятельности являются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813538" y="2277453"/>
            <a:ext cx="4766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Проектная деятельность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996953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Он даёт возможность ребёнку приобрести навык публичного изложения своих мыслей, синтезировать полученный опыт, умение фиксировать его с помощью доступной системы средств. Развивает творческое мышление, умение самостоятельно разными способами находить информацию об интересующем предмете и использовать этот опыт для создания объектов действительности.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Эффективными методами, формами, приемами, технологиями по развитию совместной партнерской деятельности являются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9937"/>
            <a:ext cx="7126287" cy="97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2551837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Эта форма направлена на формирование у детей компетентности в общении, способности находить адекватные способы разрешения проблемы. Дети учатся применять всевозможные варианты, вести беседы, обсуждать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831301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280" y="30591"/>
            <a:ext cx="84969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Эффективными методами, формами, приемами, технологиями по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развитию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совместной партнерской деятельности являются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895202" y="1238694"/>
            <a:ext cx="68451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«Забавный час»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280" y="2286164"/>
            <a:ext cx="82991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2060"/>
                </a:solidFill>
              </a:rPr>
              <a:t>Эта форма направлена на формирование у детей компетентности в общении, способности находить адекватные способы разрешения проблемы. Дети учатся применять всевозможные варианты, вести беседы, обсуждать решения.</a:t>
            </a:r>
            <a:endParaRPr lang="ru-RU" sz="28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5" grpId="0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280" y="30591"/>
            <a:ext cx="84969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Эффективными методами, формами, приемами, технологиями по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развитию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совместной партнерской деятельности являются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895202" y="1238694"/>
            <a:ext cx="68451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«Забавный час»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604" y="2286164"/>
            <a:ext cx="88918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воспитание у детей самостоятельности и ответственности за свои поступки;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обучение ориентировки в пространстве;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воспитание дружеских отношений между детьми различного возраста, уважительное отношение к окружающим;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способствовать проявлению инициативы в заботе об окружающих, с благодарностью относиться к помощи и знакам внимания;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умения планировать свои действия и оценивать их результаты;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закрепление умений детей вежливо выражать свою просьбу, благодарить за оказанную услугу;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стремлений детей выражать свое отношение к окружающему, самостоятельно находить для этого различные речевые средства;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обучение детей приёмам решения спорных вопросов и улаживания конфликтов;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поощрение попыток ребенка осознано делиться с педагогом и другими детьми разнообразным впечатлениям;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приобретение собственного жизненного опыта (смысловые образования) переживания необходимые для самоопределения и саморегуляции.</a:t>
            </a:r>
            <a:endParaRPr lang="ru-RU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6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5" grpId="0"/>
      <p:bldP spid="3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113" y="236547"/>
            <a:ext cx="84118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600" kern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</a:t>
            </a:r>
            <a:r>
              <a:rPr kumimoji="0" lang="ru-RU" alt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ризнаки</a:t>
            </a:r>
            <a:r>
              <a:rPr kumimoji="0" lang="ru-RU" altLang="ru-RU" sz="36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alt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совместной деятельности взрослых и детей 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653136"/>
            <a:ext cx="78488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 взрослого и детей, возможность свободного размещения, перемещения и общения детей).</a:t>
            </a:r>
            <a:br>
              <a:rPr lang="ru-RU" altLang="ru-RU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824" y="1748715"/>
            <a:ext cx="8272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altLang="ru-RU" sz="28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партнерской позиции взрослого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6490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4852" y="3501008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партнерской формы организации</a:t>
            </a: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совместной деятельности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0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3968" y="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полноценного проживания ребенком всех этапов дошкольного детства, амплификации (обогащения) детского развития;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склонностями;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содействия и сотрудничества детей и взрослых в процессе развития детей и их взаимодействия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людьми, культурой и окружающим миром;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формирования познавательных интересов и познавательных действий ребёнка через его включение в различные виды деятельности …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(пункт 1.4. ФГОС ДО)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764704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Главная особенность организации образовательной деятельности в ДОУ на современном этапе – это уход от учебной деятельности ( занятий), повышение статуса игры, как основного вида деятельности детей дошкольного возраста; включение в деятельность эффективных форм работы с детьми.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708920"/>
            <a:ext cx="7704856" cy="92333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971600" y="1628800"/>
            <a:ext cx="7344816" cy="295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оптимальной формой организации сотрудничества является совместная партнерская деятельность</a:t>
            </a:r>
          </a:p>
          <a:p>
            <a:pPr marL="0" marR="0" lvl="0" indent="4508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взрослого и ребенка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611560" y="1124744"/>
            <a:ext cx="8064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совместная деятельность, участие в каком-либо общем деле, в результате которой все стороны получают ту или иную выгоду. Это форма взаимодействия педагога и детей, в котором совместно ставится и решается проблема, умственная задача.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67544" y="157863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«сотрудничество»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539552" y="3429000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общение «на равных», где никому не принадлежит привилегия указывать, контролировать, оценивать. Результатом взаимодействия являются определенные взаимоотношения, зависящие от отношений людей, от положения взаимодействующих. При этом если взаимодействие осуществляется в условиях открытости обеих сторон, когда не ущемляется ничья свобода, оно служит проявлению истинных отношений.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«совместная деятельность взрослого и детей» </a:t>
            </a:r>
            <a:endParaRPr lang="ru-RU" sz="2800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331640" y="1772816"/>
            <a:ext cx="6732240" cy="390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Совместная деятельность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основная модель организации образовательной деятельности детей дошкольного возраста; деятельность двух и более участников образовательной деятельности (взрослых и детей) по решению образовательных задач на одном пространстве и в одно и то же время.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611560" y="2029490"/>
            <a:ext cx="81003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совместная (партнерская) деятельность взрослого с детьми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свободная самостоятельная деятельность детей в развивающей предметно-пространственной среде ДОУ.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476672"/>
            <a:ext cx="5476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деятельность: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совместной деятельности взрослого с детьми: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755576" y="1844824"/>
            <a:ext cx="79928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общих познавательных способностей 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инициативности детей во всех сферах деятельности;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развитие, способности к планированию собственной деятельности и произвольному усилию, направленному на достижение результата.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1721</TotalTime>
  <Words>1869</Words>
  <Application>Microsoft Office PowerPoint</Application>
  <PresentationFormat>Экран (4:3)</PresentationFormat>
  <Paragraphs>193</Paragraphs>
  <Slides>41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Эффективными методами, формами, приемами, технологиями по развитию совместной партнерской деятельности являются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пк</cp:lastModifiedBy>
  <cp:revision>128</cp:revision>
  <cp:lastPrinted>2024-02-07T13:59:06Z</cp:lastPrinted>
  <dcterms:created xsi:type="dcterms:W3CDTF">2015-02-02T09:55:11Z</dcterms:created>
  <dcterms:modified xsi:type="dcterms:W3CDTF">2024-02-07T13:59:23Z</dcterms:modified>
</cp:coreProperties>
</file>