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6" r:id="rId3"/>
    <p:sldId id="257" r:id="rId4"/>
    <p:sldId id="259" r:id="rId5"/>
    <p:sldId id="258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6" autoAdjust="0"/>
    <p:restoredTop sz="94660"/>
  </p:normalViewPr>
  <p:slideViewPr>
    <p:cSldViewPr>
      <p:cViewPr varScale="1">
        <p:scale>
          <a:sx n="116" d="100"/>
          <a:sy n="116" d="100"/>
        </p:scale>
        <p:origin x="-1548" y="-114"/>
      </p:cViewPr>
      <p:guideLst>
        <p:guide orient="horz" pos="2160"/>
        <p:guide pos="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9B8DA3-066E-4608-AD21-B25C7763F97B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5D60FE-1C5A-4050-804D-339B35BBB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60FE-1C5A-4050-804D-339B35BBBFB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60FE-1C5A-4050-804D-339B35BBBFB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747B3F94-B608-4032-A4B4-CE2953B70A6D}" type="slidenum">
              <a:rPr lang="ru-RU" smtClean="0"/>
              <a:pPr defTabSz="912813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6BC2804E-EA04-4248-989A-A297F280C10A}" type="slidenum">
              <a:rPr lang="ru-RU" smtClean="0"/>
              <a:pPr defTabSz="912813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977F76DF-E7B9-482E-A1F2-D6C025478631}" type="slidenum">
              <a:rPr lang="ru-RU" smtClean="0"/>
              <a:pPr defTabSz="912813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77D198DE-4F45-436F-B7A2-D03658709B5A}" type="slidenum">
              <a:rPr lang="ru-RU" smtClean="0"/>
              <a:pPr defTabSz="912813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947598DC-E09C-46E0-9DD6-8276F6471FCB}" type="slidenum">
              <a:rPr lang="ru-RU" smtClean="0"/>
              <a:pPr defTabSz="912813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53309418-DEBC-40E1-BC24-4A378411150F}" type="slidenum">
              <a:rPr lang="ru-RU" smtClean="0"/>
              <a:pPr defTabSz="912813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60FE-1C5A-4050-804D-339B35BBBFB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D60FE-1C5A-4050-804D-339B35BBBFB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870200"/>
            <a:ext cx="8382000" cy="1016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2400"/>
            <a:ext cx="8382000" cy="609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613D5E-6F78-498E-9525-75FE2A96FFFB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A02A3F-8FA6-4AA2-8D6A-FE589B3BD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8E02A-5AAF-4FB0-8184-49D901D7CEE1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03E2B-4D87-48E1-A00D-B81845E1B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19A69-A1D2-4588-A02E-AE67B1CD14A3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ECE4-8AD5-4FE9-BEA7-39E4B004F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E436CD-03B9-4FC4-B829-FD7D5CCD0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E6BDC-8A23-4197-9776-9D4E0FDA9F15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D850F-2CB8-41DE-9FF9-63AE132A2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B1DF-6D34-4462-91A4-BDAB1471DBA8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A0FBF-E595-45F2-B8E6-CF90E252C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9835-0BDA-4CA0-813E-1EB5FCD4CCF1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EF63A-3CC3-4569-AADA-8A4056D26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8741B-A5BA-41DD-AC6C-E721909FF51C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D9FD-0F37-4D68-ADC1-87826B1F7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DD96D-A2E3-439A-8161-1F3923590CA9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984E5-715E-4908-A61B-5072AFDF9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BAC1-1902-48E9-975F-FD54888A4DDF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3325D-C160-4E8D-9263-A9F51642A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4F347-D857-4AFA-A66A-CF674F84E6B1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B2DDA-9DF0-409D-9EF1-EAAD9896A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98F1-650B-4A9C-BF13-A46081DB44BF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9E45C-35C5-4311-8A86-58EB7CF08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8288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C30E7A8-CE01-4048-988F-D658F8378644}" type="datetimeFigureOut">
              <a:rPr lang="ru-RU"/>
              <a:pPr>
                <a:defRPr/>
              </a:pPr>
              <a:t>24.09.2011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52E950D-6A8D-4992-A9FB-AF6D25699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2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2571744"/>
            <a:ext cx="6715172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Основы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Безопасности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Жизнедеятельности 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uzzle3"/>
          <p:cNvSpPr>
            <a:spLocks noEditPoints="1" noChangeArrowheads="1"/>
          </p:cNvSpPr>
          <p:nvPr/>
        </p:nvSpPr>
        <p:spPr bwMode="gray">
          <a:xfrm rot="10800000">
            <a:off x="3351213" y="2762250"/>
            <a:ext cx="2144712" cy="3095625"/>
          </a:xfrm>
          <a:custGeom>
            <a:avLst/>
            <a:gdLst>
              <a:gd name="T0" fmla="*/ 10391 w 21600"/>
              <a:gd name="T1" fmla="*/ 15806 h 21600"/>
              <a:gd name="T2" fmla="*/ 20551 w 21600"/>
              <a:gd name="T3" fmla="*/ 21088 h 21600"/>
              <a:gd name="T4" fmla="*/ 13180 w 21600"/>
              <a:gd name="T5" fmla="*/ 13801 h 21600"/>
              <a:gd name="T6" fmla="*/ 20551 w 21600"/>
              <a:gd name="T7" fmla="*/ 7025 h 21600"/>
              <a:gd name="T8" fmla="*/ 10500 w 21600"/>
              <a:gd name="T9" fmla="*/ 52 h 21600"/>
              <a:gd name="T10" fmla="*/ 692 w 21600"/>
              <a:gd name="T11" fmla="*/ 6802 h 21600"/>
              <a:gd name="T12" fmla="*/ 8064 w 21600"/>
              <a:gd name="T13" fmla="*/ 13526 h 21600"/>
              <a:gd name="T14" fmla="*/ 692 w 21600"/>
              <a:gd name="T15" fmla="*/ 21088 h 21600"/>
              <a:gd name="T16" fmla="*/ 2273 w 21600"/>
              <a:gd name="T17" fmla="*/ 7719 h 21600"/>
              <a:gd name="T18" fmla="*/ 19149 w 21600"/>
              <a:gd name="T19" fmla="*/ 202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gradFill rotWithShape="1">
            <a:gsLst>
              <a:gs pos="0">
                <a:srgbClr val="00FF99"/>
              </a:gs>
              <a:gs pos="100000">
                <a:srgbClr val="00FF99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Puzzle1"/>
          <p:cNvSpPr>
            <a:spLocks noEditPoints="1" noChangeArrowheads="1"/>
          </p:cNvSpPr>
          <p:nvPr/>
        </p:nvSpPr>
        <p:spPr bwMode="gray">
          <a:xfrm rot="10800000">
            <a:off x="928688" y="2762250"/>
            <a:ext cx="3240087" cy="2160588"/>
          </a:xfrm>
          <a:custGeom>
            <a:avLst/>
            <a:gdLst>
              <a:gd name="T0" fmla="*/ 2511067 w 21600"/>
              <a:gd name="T1" fmla="*/ 2108374 h 21600"/>
              <a:gd name="T2" fmla="*/ 2546468 w 21600"/>
              <a:gd name="T3" fmla="*/ 52114 h 21600"/>
              <a:gd name="T4" fmla="*/ 708769 w 21600"/>
              <a:gd name="T5" fmla="*/ 85623 h 21600"/>
              <a:gd name="T6" fmla="*/ 756020 w 21600"/>
              <a:gd name="T7" fmla="*/ 2100972 h 21600"/>
              <a:gd name="T8" fmla="*/ 1621694 w 21600"/>
              <a:gd name="T9" fmla="*/ 1288851 h 21600"/>
              <a:gd name="T10" fmla="*/ 1626794 w 21600"/>
              <a:gd name="T11" fmla="*/ 871637 h 21600"/>
              <a:gd name="T12" fmla="*/ 3240087 w 21600"/>
              <a:gd name="T13" fmla="*/ 1000272 h 21600"/>
              <a:gd name="T14" fmla="*/ 8400 w 21600"/>
              <a:gd name="T15" fmla="*/ 100027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gradFill rotWithShape="1">
            <a:gsLst>
              <a:gs pos="0">
                <a:srgbClr val="CCFF66"/>
              </a:gs>
              <a:gs pos="100000">
                <a:srgbClr val="5E762F"/>
              </a:gs>
            </a:gsLst>
            <a:lin ang="27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" name="Puzzle1"/>
          <p:cNvSpPr>
            <a:spLocks noEditPoints="1" noChangeArrowheads="1"/>
          </p:cNvSpPr>
          <p:nvPr/>
        </p:nvSpPr>
        <p:spPr bwMode="gray">
          <a:xfrm rot="10800000">
            <a:off x="4713288" y="2744788"/>
            <a:ext cx="3455987" cy="2160587"/>
          </a:xfrm>
          <a:custGeom>
            <a:avLst/>
            <a:gdLst>
              <a:gd name="T0" fmla="*/ 2678390 w 21600"/>
              <a:gd name="T1" fmla="*/ 2108373 h 21600"/>
              <a:gd name="T2" fmla="*/ 2716150 w 21600"/>
              <a:gd name="T3" fmla="*/ 52114 h 21600"/>
              <a:gd name="T4" fmla="*/ 755997 w 21600"/>
              <a:gd name="T5" fmla="*/ 85623 h 21600"/>
              <a:gd name="T6" fmla="*/ 806397 w 21600"/>
              <a:gd name="T7" fmla="*/ 2100971 h 21600"/>
              <a:gd name="T8" fmla="*/ 1729753 w 21600"/>
              <a:gd name="T9" fmla="*/ 1288850 h 21600"/>
              <a:gd name="T10" fmla="*/ 1735193 w 21600"/>
              <a:gd name="T11" fmla="*/ 871637 h 21600"/>
              <a:gd name="T12" fmla="*/ 3455987 w 21600"/>
              <a:gd name="T13" fmla="*/ 1000272 h 21600"/>
              <a:gd name="T14" fmla="*/ 8960 w 21600"/>
              <a:gd name="T15" fmla="*/ 100027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gradFill rotWithShape="1">
            <a:gsLst>
              <a:gs pos="0">
                <a:srgbClr val="FF99FF"/>
              </a:gs>
              <a:gs pos="100000">
                <a:srgbClr val="764776"/>
              </a:gs>
            </a:gsLst>
            <a:lin ang="5400000" scaled="1"/>
          </a:gradFill>
          <a:ln w="571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66852"/>
            <a:ext cx="9144000" cy="12618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Какие факторы  необходимо учитывать, собираясь на природу?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43375" y="3851275"/>
            <a:ext cx="64293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8000" b="1"/>
              <a:t>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59413" y="2767013"/>
            <a:ext cx="6429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8000" b="1"/>
              <a:t>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14625" y="3429000"/>
            <a:ext cx="642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8000" b="1"/>
              <a:t>?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786313" y="4887913"/>
            <a:ext cx="4500562" cy="197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Температура воздуха;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Возможность осадков и стихийных бедствий;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Рельеф местности;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071938" y="1684338"/>
            <a:ext cx="5286375" cy="1030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Военные конфликты;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Криминальные проявления;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14313" y="4965700"/>
            <a:ext cx="4106862" cy="189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Загрязнение воды, почвы и воздуха;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Возможность аварий и катастроф;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982663" y="3652838"/>
            <a:ext cx="3071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Cambria" pitchFamily="18" charset="0"/>
              </a:rPr>
              <a:t>ТЕХНОГЕННЫЕ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267075" y="4268788"/>
            <a:ext cx="2305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Cambria" pitchFamily="18" charset="0"/>
              </a:rPr>
              <a:t>ПРИРОДНЫЕ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049838" y="3670300"/>
            <a:ext cx="2603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Cambria" pitchFamily="18" charset="0"/>
              </a:rPr>
              <a:t>СОЦИАЛЬНЫЕ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285750" y="4257675"/>
            <a:ext cx="28575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2800">
                <a:latin typeface="Cambria" pitchFamily="18" charset="0"/>
              </a:rPr>
              <a:t>Маша </a:t>
            </a:r>
            <a:endParaRPr lang="en-US" sz="2800">
              <a:latin typeface="Cambria" pitchFamily="18" charset="0"/>
            </a:endParaRPr>
          </a:p>
          <a:p>
            <a:pPr algn="ctr" defTabSz="912813"/>
            <a:r>
              <a:rPr lang="ru-RU" sz="2800">
                <a:latin typeface="Cambria" pitchFamily="18" charset="0"/>
              </a:rPr>
              <a:t>Тарнопольская, </a:t>
            </a:r>
          </a:p>
          <a:p>
            <a:pPr algn="ctr" defTabSz="912813"/>
            <a:r>
              <a:rPr lang="ru-RU" sz="2800">
                <a:latin typeface="Cambria" pitchFamily="18" charset="0"/>
              </a:rPr>
              <a:t>12 лет 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857500" y="5072063"/>
            <a:ext cx="2571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2800">
                <a:latin typeface="Cambria" pitchFamily="18" charset="0"/>
              </a:rPr>
              <a:t>Маша </a:t>
            </a:r>
            <a:endParaRPr lang="en-US" sz="2800">
              <a:latin typeface="Cambria" pitchFamily="18" charset="0"/>
            </a:endParaRPr>
          </a:p>
          <a:p>
            <a:pPr algn="ctr" defTabSz="912813"/>
            <a:r>
              <a:rPr lang="ru-RU" sz="2800">
                <a:latin typeface="Cambria" pitchFamily="18" charset="0"/>
              </a:rPr>
              <a:t>Сорокина, </a:t>
            </a:r>
          </a:p>
          <a:p>
            <a:pPr algn="ctr" defTabSz="912813"/>
            <a:r>
              <a:rPr lang="ru-RU" sz="2800">
                <a:latin typeface="Cambria" pitchFamily="18" charset="0"/>
              </a:rPr>
              <a:t>16 лет</a:t>
            </a:r>
          </a:p>
        </p:txBody>
      </p:sp>
      <p:pic>
        <p:nvPicPr>
          <p:cNvPr id="7" name="Рисунок 6" descr="7028221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86116" y="2928934"/>
            <a:ext cx="1643074" cy="2021983"/>
          </a:xfrm>
          <a:prstGeom prst="rect">
            <a:avLst/>
          </a:prstGeom>
          <a:ln>
            <a:solidFill>
              <a:schemeClr val="accent3"/>
            </a:solidFill>
          </a:ln>
          <a:effectLst>
            <a:softEdge rad="127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357166"/>
            <a:ext cx="91440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Главное – умение выжить!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5357813" y="1928813"/>
            <a:ext cx="3571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sz="2800">
                <a:latin typeface="Cambria" pitchFamily="18" charset="0"/>
              </a:rPr>
              <a:t>26 июля 2007 г. заблудились  в уральском заповеднике. </a:t>
            </a:r>
          </a:p>
          <a:p>
            <a:pPr algn="ctr" defTabSz="912813"/>
            <a:r>
              <a:rPr lang="ru-RU" sz="2800">
                <a:latin typeface="Cambria" pitchFamily="18" charset="0"/>
              </a:rPr>
              <a:t>Девочкам пришлось провести в лесу  чуть больше недели, без запасов пищи и воды, но они выжили.</a:t>
            </a:r>
          </a:p>
        </p:txBody>
      </p:sp>
      <p:pic>
        <p:nvPicPr>
          <p:cNvPr id="9" name="Рисунок 8" descr="3369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857250" y="2071688"/>
            <a:ext cx="1571625" cy="2116137"/>
          </a:xfrm>
          <a:prstGeom prst="rect">
            <a:avLst/>
          </a:prstGeom>
          <a:ln>
            <a:solidFill>
              <a:schemeClr val="accent3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410450" y="19050"/>
            <a:ext cx="1714500" cy="2500313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7" name="Рисунок 6" descr="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633788" y="14288"/>
            <a:ext cx="1878012" cy="2498725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868488" y="14288"/>
            <a:ext cx="1744662" cy="2506662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9" name="Рисунок 8" descr="3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0" y="19050"/>
            <a:ext cx="1851025" cy="2503488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0" name="Рисунок 9" descr="5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537200" y="14288"/>
            <a:ext cx="1857375" cy="2500312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00034" y="3196896"/>
            <a:ext cx="857256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Опасные и экстремальные ситуации на природе</a:t>
            </a:r>
          </a:p>
        </p:txBody>
      </p:sp>
      <p:pic>
        <p:nvPicPr>
          <p:cNvPr id="13" name="Рисунок 12" descr="11.jpg"/>
          <p:cNvPicPr>
            <a:picLocks noChangeAspect="1"/>
          </p:cNvPicPr>
          <p:nvPr/>
        </p:nvPicPr>
        <p:blipFill>
          <a:blip r:embed="rId8" cstate="print"/>
          <a:srcRect b="-807"/>
          <a:stretch>
            <a:fillRect/>
          </a:stretch>
        </p:blipFill>
        <p:spPr>
          <a:xfrm>
            <a:off x="6399213" y="4986338"/>
            <a:ext cx="1298575" cy="1871662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4" name="Рисунок 13" descr="6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7729538" y="4994275"/>
            <a:ext cx="1382712" cy="1863725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5" name="Рисунок 14" descr="7.jpg"/>
          <p:cNvPicPr>
            <a:picLocks noChangeAspect="1"/>
          </p:cNvPicPr>
          <p:nvPr/>
        </p:nvPicPr>
        <p:blipFill>
          <a:blip r:embed="rId10" cstate="print"/>
          <a:srcRect b="-807"/>
          <a:stretch>
            <a:fillRect/>
          </a:stretch>
        </p:blipFill>
        <p:spPr>
          <a:xfrm>
            <a:off x="5072063" y="4986338"/>
            <a:ext cx="1293812" cy="1871662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6" name="Рисунок 15" descr="10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>
          <a:xfrm>
            <a:off x="3759200" y="4989513"/>
            <a:ext cx="1285875" cy="1868487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7" name="Рисунок 16" descr="2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>
          <a:xfrm>
            <a:off x="14288" y="5000625"/>
            <a:ext cx="1304925" cy="1857375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8" name="Рисунок 17" descr="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1343025" y="5000625"/>
            <a:ext cx="1187450" cy="1857375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9" name="Рисунок 18" descr="3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557463" y="5005388"/>
            <a:ext cx="1176337" cy="1852612"/>
          </a:xfrm>
          <a:prstGeom prst="rect">
            <a:avLst/>
          </a:prstGeom>
          <a:ln>
            <a:solidFill>
              <a:schemeClr val="accent3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290"/>
            <a:ext cx="914400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Основные виды экстремальных ситуаций на природе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0" y="1928813"/>
            <a:ext cx="2500313" cy="4284662"/>
            <a:chOff x="-32" y="1928802"/>
            <a:chExt cx="2500330" cy="4284304"/>
          </a:xfrm>
        </p:grpSpPr>
        <p:pic>
          <p:nvPicPr>
            <p:cNvPr id="5" name="Рисунок 4" descr="9.jp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/>
            <a:stretch>
              <a:fillRect/>
            </a:stretch>
          </p:blipFill>
          <p:spPr>
            <a:xfrm>
              <a:off x="336520" y="1928802"/>
              <a:ext cx="1878026" cy="2498516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</p:pic>
        <p:sp>
          <p:nvSpPr>
            <p:cNvPr id="7182" name="TextBox 8"/>
            <p:cNvSpPr txBox="1">
              <a:spLocks noChangeArrowheads="1"/>
            </p:cNvSpPr>
            <p:nvPr/>
          </p:nvSpPr>
          <p:spPr bwMode="auto">
            <a:xfrm>
              <a:off x="-32" y="4643446"/>
              <a:ext cx="250033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2400">
                  <a:latin typeface="Cambria" pitchFamily="18" charset="0"/>
                </a:rPr>
                <a:t>Вынужденная смена климато-географических условий</a:t>
              </a:r>
            </a:p>
          </p:txBody>
        </p:sp>
      </p:grpSp>
      <p:grpSp>
        <p:nvGrpSpPr>
          <p:cNvPr id="4" name="Группа 15"/>
          <p:cNvGrpSpPr>
            <a:grpSpLocks/>
          </p:cNvGrpSpPr>
          <p:nvPr/>
        </p:nvGrpSpPr>
        <p:grpSpPr bwMode="auto">
          <a:xfrm>
            <a:off x="6643688" y="1928813"/>
            <a:ext cx="2500312" cy="3914775"/>
            <a:chOff x="6643670" y="1928802"/>
            <a:chExt cx="2500330" cy="3914973"/>
          </a:xfrm>
        </p:grpSpPr>
        <p:pic>
          <p:nvPicPr>
            <p:cNvPr id="8" name="Рисунок 7" descr="4.jpg"/>
            <p:cNvPicPr>
              <a:picLocks noChangeAspect="1"/>
            </p:cNvPicPr>
            <p:nvPr/>
          </p:nvPicPr>
          <p:blipFill>
            <a:blip r:embed="rId4" cstate="print">
              <a:lum bright="10000" contrast="10000"/>
            </a:blip>
            <a:srcRect/>
            <a:stretch>
              <a:fillRect/>
            </a:stretch>
          </p:blipFill>
          <p:spPr>
            <a:xfrm>
              <a:off x="7061185" y="1928802"/>
              <a:ext cx="1714512" cy="2524253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</p:pic>
        <p:sp>
          <p:nvSpPr>
            <p:cNvPr id="7180" name="TextBox 9"/>
            <p:cNvSpPr txBox="1">
              <a:spLocks noChangeArrowheads="1"/>
            </p:cNvSpPr>
            <p:nvPr/>
          </p:nvSpPr>
          <p:spPr bwMode="auto">
            <a:xfrm>
              <a:off x="6643670" y="4643446"/>
              <a:ext cx="250033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2400">
                  <a:latin typeface="Cambria" pitchFamily="18" charset="0"/>
                </a:rPr>
                <a:t>Вынужденное автономное существование</a:t>
              </a:r>
            </a:p>
          </p:txBody>
        </p:sp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4572000" y="1928813"/>
            <a:ext cx="2500313" cy="4284662"/>
            <a:chOff x="4572000" y="1928802"/>
            <a:chExt cx="2500330" cy="4284304"/>
          </a:xfrm>
        </p:grpSpPr>
        <p:pic>
          <p:nvPicPr>
            <p:cNvPr id="6" name="Рисунок 5" descr="3.jpg"/>
            <p:cNvPicPr>
              <a:picLocks noChangeAspect="1"/>
            </p:cNvPicPr>
            <p:nvPr/>
          </p:nvPicPr>
          <p:blipFill>
            <a:blip r:embed="rId5" cstate="print">
              <a:lum bright="10000"/>
            </a:blip>
            <a:srcRect/>
            <a:stretch>
              <a:fillRect/>
            </a:stretch>
          </p:blipFill>
          <p:spPr>
            <a:xfrm>
              <a:off x="4864102" y="1928802"/>
              <a:ext cx="1851038" cy="2503278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</p:pic>
        <p:sp>
          <p:nvSpPr>
            <p:cNvPr id="7178" name="TextBox 10"/>
            <p:cNvSpPr txBox="1">
              <a:spLocks noChangeArrowheads="1"/>
            </p:cNvSpPr>
            <p:nvPr/>
          </p:nvSpPr>
          <p:spPr bwMode="auto">
            <a:xfrm>
              <a:off x="4572000" y="4643446"/>
              <a:ext cx="250033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2400">
                  <a:latin typeface="Cambria" pitchFamily="18" charset="0"/>
                </a:rPr>
                <a:t>Резкое изменение погодных условий</a:t>
              </a:r>
            </a:p>
          </p:txBody>
        </p:sp>
      </p:grpSp>
      <p:grpSp>
        <p:nvGrpSpPr>
          <p:cNvPr id="10" name="Группа 13"/>
          <p:cNvGrpSpPr>
            <a:grpSpLocks/>
          </p:cNvGrpSpPr>
          <p:nvPr/>
        </p:nvGrpSpPr>
        <p:grpSpPr bwMode="auto">
          <a:xfrm>
            <a:off x="2428875" y="1928813"/>
            <a:ext cx="2428875" cy="4652962"/>
            <a:chOff x="2428860" y="1928802"/>
            <a:chExt cx="2428892" cy="4653636"/>
          </a:xfrm>
        </p:grpSpPr>
        <p:pic>
          <p:nvPicPr>
            <p:cNvPr id="7" name="Picture 11" descr="SS852372"/>
            <p:cNvPicPr>
              <a:picLocks noChangeAspect="1" noChangeArrowheads="1"/>
            </p:cNvPicPr>
            <p:nvPr/>
          </p:nvPicPr>
          <p:blipFill>
            <a:blip r:embed="rId6" cstate="print">
              <a:lum bright="10000"/>
            </a:blip>
            <a:srcRect/>
            <a:stretch>
              <a:fillRect/>
            </a:stretch>
          </p:blipFill>
          <p:spPr>
            <a:xfrm>
              <a:off x="2652700" y="1928802"/>
              <a:ext cx="1833575" cy="2500674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</p:pic>
        <p:sp>
          <p:nvSpPr>
            <p:cNvPr id="7176" name="TextBox 11"/>
            <p:cNvSpPr txBox="1">
              <a:spLocks noChangeArrowheads="1"/>
            </p:cNvSpPr>
            <p:nvPr/>
          </p:nvSpPr>
          <p:spPr bwMode="auto">
            <a:xfrm>
              <a:off x="2428860" y="4643446"/>
              <a:ext cx="2428892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2400">
                  <a:latin typeface="Cambria" pitchFamily="18" charset="0"/>
                </a:rPr>
                <a:t>Заболевания,   повреждения, требующие экстренной помощи</a:t>
              </a: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Автономное существование</a:t>
            </a:r>
          </a:p>
        </p:txBody>
      </p:sp>
      <p:pic>
        <p:nvPicPr>
          <p:cNvPr id="8195" name="Рисунок 5" descr="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3651250" y="2000250"/>
            <a:ext cx="54927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142875" y="4862513"/>
            <a:ext cx="1571625" cy="1566862"/>
            <a:chOff x="142844" y="4863250"/>
            <a:chExt cx="1571636" cy="1566146"/>
          </a:xfrm>
        </p:grpSpPr>
        <p:pic>
          <p:nvPicPr>
            <p:cNvPr id="8207" name="Рисунок 21" descr="BS00186_.WM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844" y="4863250"/>
              <a:ext cx="1540845" cy="1566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8" name="Группа 22"/>
            <p:cNvGrpSpPr>
              <a:grpSpLocks/>
            </p:cNvGrpSpPr>
            <p:nvPr/>
          </p:nvGrpSpPr>
          <p:grpSpPr bwMode="auto">
            <a:xfrm>
              <a:off x="357158" y="5000636"/>
              <a:ext cx="1357322" cy="1428760"/>
              <a:chOff x="357158" y="1714488"/>
              <a:chExt cx="2071702" cy="1714512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357158" y="1715283"/>
                <a:ext cx="2071700" cy="171371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flipV="1">
                <a:off x="357158" y="1715283"/>
                <a:ext cx="2071700" cy="1713717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Группа 32"/>
          <p:cNvGrpSpPr>
            <a:grpSpLocks/>
          </p:cNvGrpSpPr>
          <p:nvPr/>
        </p:nvGrpSpPr>
        <p:grpSpPr bwMode="auto">
          <a:xfrm>
            <a:off x="2000250" y="3429000"/>
            <a:ext cx="1614488" cy="1554163"/>
            <a:chOff x="2143108" y="3429000"/>
            <a:chExt cx="1614266" cy="1554021"/>
          </a:xfrm>
        </p:grpSpPr>
        <p:pic>
          <p:nvPicPr>
            <p:cNvPr id="8203" name="Рисунок 8" descr="J0293800.WM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3108" y="3429000"/>
              <a:ext cx="1614266" cy="1554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4" name="Группа 25"/>
            <p:cNvGrpSpPr>
              <a:grpSpLocks/>
            </p:cNvGrpSpPr>
            <p:nvPr/>
          </p:nvGrpSpPr>
          <p:grpSpPr bwMode="auto">
            <a:xfrm>
              <a:off x="2285984" y="3429000"/>
              <a:ext cx="1357322" cy="1428760"/>
              <a:chOff x="357158" y="1714488"/>
              <a:chExt cx="2071702" cy="1714512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357126" y="1714488"/>
                <a:ext cx="2071403" cy="171434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357126" y="1714488"/>
                <a:ext cx="2071403" cy="171434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Группа 31"/>
          <p:cNvGrpSpPr>
            <a:grpSpLocks/>
          </p:cNvGrpSpPr>
          <p:nvPr/>
        </p:nvGrpSpPr>
        <p:grpSpPr bwMode="auto">
          <a:xfrm>
            <a:off x="285750" y="1857375"/>
            <a:ext cx="1571625" cy="1792288"/>
            <a:chOff x="285720" y="1857364"/>
            <a:chExt cx="1571636" cy="1792438"/>
          </a:xfrm>
        </p:grpSpPr>
        <p:pic>
          <p:nvPicPr>
            <p:cNvPr id="8199" name="Picture 4" descr="BD08911_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5720" y="1857364"/>
              <a:ext cx="1571636" cy="179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0" name="Группа 28"/>
            <p:cNvGrpSpPr>
              <a:grpSpLocks/>
            </p:cNvGrpSpPr>
            <p:nvPr/>
          </p:nvGrpSpPr>
          <p:grpSpPr bwMode="auto">
            <a:xfrm>
              <a:off x="357158" y="2000240"/>
              <a:ext cx="1357322" cy="1428760"/>
              <a:chOff x="357158" y="1714488"/>
              <a:chExt cx="2071702" cy="1714512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357160" y="1714501"/>
                <a:ext cx="2071700" cy="1714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357160" y="1714501"/>
                <a:ext cx="2071700" cy="1714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6575" y="1744663"/>
            <a:ext cx="5607050" cy="969962"/>
          </a:xfrm>
        </p:spPr>
        <p:txBody>
          <a:bodyPr/>
          <a:lstStyle/>
          <a:p>
            <a:pPr marL="0" indent="0" eaLnBrk="1" hangingPunct="1">
              <a:buClr>
                <a:schemeClr val="bg1">
                  <a:lumMod val="10000"/>
                </a:schemeClr>
              </a:buClr>
              <a:buFont typeface="Wingdings" pitchFamily="2" charset="2"/>
              <a:buNone/>
              <a:defRPr/>
            </a:pPr>
            <a:r>
              <a:rPr lang="ru-RU" sz="2800" b="0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Поломка техники в        безлюдной местности;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14290"/>
            <a:ext cx="9144000" cy="12618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Причины возникновения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опасных и экстремальных ситуаций</a:t>
            </a:r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57875" y="1857375"/>
            <a:ext cx="2963863" cy="4786313"/>
          </a:xfrm>
          <a:ln>
            <a:solidFill>
              <a:schemeClr val="accent3"/>
            </a:solidFill>
          </a:ln>
        </p:spPr>
      </p:pic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536575" y="5646738"/>
            <a:ext cx="56070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8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Слабая физическая и психологическая подготовка;</a:t>
            </a: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 bwMode="auto">
          <a:xfrm>
            <a:off x="536575" y="2714625"/>
            <a:ext cx="5607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8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Потеря ориентации на местности;</a:t>
            </a: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 bwMode="auto">
          <a:xfrm>
            <a:off x="531813" y="3643313"/>
            <a:ext cx="56070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8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Встреча с хищниками;</a:t>
            </a:r>
          </a:p>
        </p:txBody>
      </p:sp>
      <p:sp>
        <p:nvSpPr>
          <p:cNvPr id="10" name="Rectangle 3"/>
          <p:cNvSpPr txBox="1">
            <a:spLocks noRot="1" noChangeArrowheads="1"/>
          </p:cNvSpPr>
          <p:nvPr/>
        </p:nvSpPr>
        <p:spPr bwMode="auto">
          <a:xfrm>
            <a:off x="536575" y="4143375"/>
            <a:ext cx="5607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8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Непродуманная экипировка;</a:t>
            </a: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 bwMode="auto">
          <a:xfrm>
            <a:off x="536575" y="4718050"/>
            <a:ext cx="56070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8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Недостаточный запас пищи  и воды;</a:t>
            </a:r>
          </a:p>
        </p:txBody>
      </p:sp>
      <p:pic>
        <p:nvPicPr>
          <p:cNvPr id="14" name="Рисунок 13" descr="HARVBU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29337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ARVBU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1966913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ARVBU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238" y="4924425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ARVBU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238" y="3857625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ARVBU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413" y="4357688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ARVBUL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413" y="5857875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8675" grpId="0" build="p"/>
      <p:bldP spid="5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 rot="10800000">
            <a:off x="3081338" y="2762250"/>
            <a:ext cx="2305050" cy="3095625"/>
            <a:chOff x="2200" y="981"/>
            <a:chExt cx="1452" cy="1950"/>
          </a:xfrm>
        </p:grpSpPr>
        <p:sp>
          <p:nvSpPr>
            <p:cNvPr id="27652" name="Puzzle3"/>
            <p:cNvSpPr>
              <a:spLocks noEditPoints="1" noChangeArrowheads="1"/>
            </p:cNvSpPr>
            <p:nvPr/>
          </p:nvSpPr>
          <p:spPr bwMode="gray">
            <a:xfrm>
              <a:off x="2288" y="981"/>
              <a:ext cx="1351" cy="1950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00FF99"/>
                </a:gs>
                <a:gs pos="100000">
                  <a:srgbClr val="00FF99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254" name="Text Box 7"/>
            <p:cNvSpPr txBox="1">
              <a:spLocks noChangeArrowheads="1"/>
            </p:cNvSpPr>
            <p:nvPr/>
          </p:nvSpPr>
          <p:spPr bwMode="auto">
            <a:xfrm rot="10800000">
              <a:off x="2200" y="1694"/>
              <a:ext cx="145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sz="2400" b="1">
                  <a:solidFill>
                    <a:srgbClr val="000000"/>
                  </a:solidFill>
                  <a:latin typeface="Cambria" pitchFamily="18" charset="0"/>
                </a:rPr>
                <a:t>ПРИРОДНЫЕ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 rot="10800000">
            <a:off x="714375" y="2762250"/>
            <a:ext cx="3295650" cy="2160588"/>
            <a:chOff x="668" y="1570"/>
            <a:chExt cx="2076" cy="1361"/>
          </a:xfrm>
        </p:grpSpPr>
        <p:sp>
          <p:nvSpPr>
            <p:cNvPr id="10251" name="Puzzle1"/>
            <p:cNvSpPr>
              <a:spLocks noEditPoints="1" noChangeArrowheads="1"/>
            </p:cNvSpPr>
            <p:nvPr/>
          </p:nvSpPr>
          <p:spPr bwMode="gray">
            <a:xfrm>
              <a:off x="723" y="1570"/>
              <a:ext cx="2041" cy="1361"/>
            </a:xfrm>
            <a:custGeom>
              <a:avLst/>
              <a:gdLst>
                <a:gd name="T0" fmla="*/ 1582 w 21600"/>
                <a:gd name="T1" fmla="*/ 1328 h 21600"/>
                <a:gd name="T2" fmla="*/ 1604 w 21600"/>
                <a:gd name="T3" fmla="*/ 33 h 21600"/>
                <a:gd name="T4" fmla="*/ 446 w 21600"/>
                <a:gd name="T5" fmla="*/ 54 h 21600"/>
                <a:gd name="T6" fmla="*/ 476 w 21600"/>
                <a:gd name="T7" fmla="*/ 1323 h 21600"/>
                <a:gd name="T8" fmla="*/ 1022 w 21600"/>
                <a:gd name="T9" fmla="*/ 812 h 21600"/>
                <a:gd name="T10" fmla="*/ 1025 w 21600"/>
                <a:gd name="T11" fmla="*/ 549 h 21600"/>
                <a:gd name="T12" fmla="*/ 2041 w 21600"/>
                <a:gd name="T13" fmla="*/ 630 h 21600"/>
                <a:gd name="T14" fmla="*/ 5 w 21600"/>
                <a:gd name="T15" fmla="*/ 63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5 w 21600"/>
                <a:gd name="T25" fmla="*/ 2571 h 21600"/>
                <a:gd name="T26" fmla="*/ 16129 w 21600"/>
                <a:gd name="T27" fmla="*/ 1955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CCFF66"/>
                </a:gs>
                <a:gs pos="100000">
                  <a:srgbClr val="5E762F"/>
                </a:gs>
              </a:gsLst>
              <a:lin ang="27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Text Box 9"/>
            <p:cNvSpPr txBox="1">
              <a:spLocks noChangeArrowheads="1"/>
            </p:cNvSpPr>
            <p:nvPr/>
          </p:nvSpPr>
          <p:spPr bwMode="auto">
            <a:xfrm rot="10800000">
              <a:off x="668" y="2054"/>
              <a:ext cx="193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sz="2400" b="1">
                  <a:solidFill>
                    <a:srgbClr val="000000"/>
                  </a:solidFill>
                  <a:latin typeface="Cambria" pitchFamily="18" charset="0"/>
                </a:rPr>
                <a:t>ТЕХНОГЕННЫЕ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 rot="10800000">
            <a:off x="4483100" y="2744788"/>
            <a:ext cx="3455988" cy="2160587"/>
            <a:chOff x="3062" y="1571"/>
            <a:chExt cx="2177" cy="1361"/>
          </a:xfrm>
        </p:grpSpPr>
        <p:sp>
          <p:nvSpPr>
            <p:cNvPr id="10249" name="Puzzle1"/>
            <p:cNvSpPr>
              <a:spLocks noEditPoints="1" noChangeArrowheads="1"/>
            </p:cNvSpPr>
            <p:nvPr/>
          </p:nvSpPr>
          <p:spPr bwMode="gray">
            <a:xfrm>
              <a:off x="3062" y="1571"/>
              <a:ext cx="2177" cy="1361"/>
            </a:xfrm>
            <a:custGeom>
              <a:avLst/>
              <a:gdLst>
                <a:gd name="T0" fmla="*/ 1687 w 21600"/>
                <a:gd name="T1" fmla="*/ 1328 h 21600"/>
                <a:gd name="T2" fmla="*/ 1711 w 21600"/>
                <a:gd name="T3" fmla="*/ 33 h 21600"/>
                <a:gd name="T4" fmla="*/ 476 w 21600"/>
                <a:gd name="T5" fmla="*/ 54 h 21600"/>
                <a:gd name="T6" fmla="*/ 508 w 21600"/>
                <a:gd name="T7" fmla="*/ 1323 h 21600"/>
                <a:gd name="T8" fmla="*/ 1090 w 21600"/>
                <a:gd name="T9" fmla="*/ 812 h 21600"/>
                <a:gd name="T10" fmla="*/ 1093 w 21600"/>
                <a:gd name="T11" fmla="*/ 549 h 21600"/>
                <a:gd name="T12" fmla="*/ 2177 w 21600"/>
                <a:gd name="T13" fmla="*/ 630 h 21600"/>
                <a:gd name="T14" fmla="*/ 6 w 21600"/>
                <a:gd name="T15" fmla="*/ 63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2 w 21600"/>
                <a:gd name="T25" fmla="*/ 2571 h 21600"/>
                <a:gd name="T26" fmla="*/ 16133 w 21600"/>
                <a:gd name="T27" fmla="*/ 1955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FF99FF"/>
                </a:gs>
                <a:gs pos="100000">
                  <a:srgbClr val="764776"/>
                </a:gs>
              </a:gsLst>
              <a:lin ang="5400000" scaled="1"/>
            </a:gradFill>
            <a:ln w="57150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Text Box 17"/>
            <p:cNvSpPr txBox="1">
              <a:spLocks noChangeArrowheads="1"/>
            </p:cNvSpPr>
            <p:nvPr/>
          </p:nvSpPr>
          <p:spPr bwMode="auto">
            <a:xfrm rot="10800000">
              <a:off x="3308" y="2099"/>
              <a:ext cx="164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>
                <a:spcBef>
                  <a:spcPct val="50000"/>
                </a:spcBef>
              </a:pPr>
              <a:r>
                <a:rPr lang="ru-RU" sz="2400" b="1">
                  <a:solidFill>
                    <a:srgbClr val="000000"/>
                  </a:solidFill>
                  <a:latin typeface="Cambria" pitchFamily="18" charset="0"/>
                </a:rPr>
                <a:t>СОЦИАЛЬНЫЕ</a:t>
              </a:r>
            </a:p>
          </p:txBody>
        </p:sp>
      </p:grp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786313" y="4887913"/>
            <a:ext cx="4500562" cy="197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Температура воздуха;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Возможность осадков и стихийных бедствий;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Рельеф местности;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071938" y="1684338"/>
            <a:ext cx="5286375" cy="1030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Военные конфликты;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Криминальные проявления;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214313" y="4965700"/>
            <a:ext cx="4106862" cy="1892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Загрязнение воды, почвы и воздуха;</a:t>
            </a:r>
          </a:p>
          <a:p>
            <a:pPr marL="274638" indent="-274638">
              <a:spcBef>
                <a:spcPts val="6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Char char="§"/>
              <a:defRPr/>
            </a:pPr>
            <a:r>
              <a:rPr lang="ru-RU" sz="2800" dirty="0">
                <a:latin typeface="Cambria" pitchFamily="18" charset="0"/>
              </a:rPr>
              <a:t>Возможность аварий и катастроф;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6852"/>
            <a:ext cx="9144000" cy="12618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Факторы, которые необходимо учитывать, собираясь на природу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6" grpId="0"/>
      <p:bldP spid="27667" grpId="0"/>
      <p:bldP spid="276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S853082"/>
          <p:cNvPicPr>
            <a:picLocks noChangeAspect="1" noChangeArrowheads="1"/>
          </p:cNvPicPr>
          <p:nvPr/>
        </p:nvPicPr>
        <p:blipFill>
          <a:blip r:embed="rId3" cstate="print">
            <a:lum bright="12000" contrast="48000"/>
          </a:blip>
          <a:srcRect/>
          <a:stretch>
            <a:fillRect/>
          </a:stretch>
        </p:blipFill>
        <p:spPr bwMode="auto">
          <a:xfrm>
            <a:off x="142875" y="142875"/>
            <a:ext cx="2700338" cy="1954213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</p:spPr>
      </p:pic>
      <p:pic>
        <p:nvPicPr>
          <p:cNvPr id="5" name="Содержимое 6" descr="1.jpg"/>
          <p:cNvPicPr>
            <a:picLocks noGrp="1" noChangeAspect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215188" y="2643188"/>
            <a:ext cx="1643062" cy="2286000"/>
          </a:xfrm>
          <a:ln>
            <a:solidFill>
              <a:schemeClr val="accent3"/>
            </a:solidFill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7358082" y="6072206"/>
            <a:ext cx="1500198" cy="5715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Проверим?</a:t>
            </a:r>
          </a:p>
        </p:txBody>
      </p:sp>
      <p:sp>
        <p:nvSpPr>
          <p:cNvPr id="8" name="Rectangle 3"/>
          <p:cNvSpPr txBox="1">
            <a:spLocks noRot="1" noChangeArrowheads="1"/>
          </p:cNvSpPr>
          <p:nvPr/>
        </p:nvSpPr>
        <p:spPr bwMode="auto">
          <a:xfrm>
            <a:off x="3051175" y="214313"/>
            <a:ext cx="27352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buFont typeface="Wingdings" pitchFamily="2" charset="2"/>
              <a:buNone/>
              <a:defRPr/>
            </a:pPr>
            <a:r>
              <a:rPr kumimoji="1" lang="ru-RU" sz="24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Поломка техники в  безлюдной местности;</a:t>
            </a:r>
          </a:p>
        </p:txBody>
      </p:sp>
      <p:sp>
        <p:nvSpPr>
          <p:cNvPr id="9" name="Rectangle 3"/>
          <p:cNvSpPr txBox="1">
            <a:spLocks noRot="1" noChangeArrowheads="1"/>
          </p:cNvSpPr>
          <p:nvPr/>
        </p:nvSpPr>
        <p:spPr bwMode="auto">
          <a:xfrm>
            <a:off x="6786563" y="5143500"/>
            <a:ext cx="25717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4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Непродуманная экипировка;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2214554"/>
            <a:ext cx="714376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Каковы причины возникновения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опасных и экстремальных ситуаций?</a:t>
            </a:r>
          </a:p>
        </p:txBody>
      </p:sp>
      <p:sp>
        <p:nvSpPr>
          <p:cNvPr id="11" name="Rectangle 3"/>
          <p:cNvSpPr txBox="1">
            <a:spLocks noRot="1" noChangeArrowheads="1"/>
          </p:cNvSpPr>
          <p:nvPr/>
        </p:nvSpPr>
        <p:spPr bwMode="auto">
          <a:xfrm>
            <a:off x="4751388" y="5500688"/>
            <a:ext cx="23209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4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Потеря ориентации на местности;</a:t>
            </a: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 bwMode="auto">
          <a:xfrm>
            <a:off x="3000375" y="1714500"/>
            <a:ext cx="32861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 algn="ctr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4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Встреча с хищниками;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57375" y="3857625"/>
            <a:ext cx="30924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4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Недостаточный запас пищи  и воды;</a:t>
            </a:r>
          </a:p>
        </p:txBody>
      </p:sp>
      <p:sp>
        <p:nvSpPr>
          <p:cNvPr id="14" name="Rectangle 3"/>
          <p:cNvSpPr txBox="1">
            <a:spLocks noRot="1" noChangeArrowheads="1"/>
          </p:cNvSpPr>
          <p:nvPr/>
        </p:nvSpPr>
        <p:spPr bwMode="auto">
          <a:xfrm>
            <a:off x="0" y="5214938"/>
            <a:ext cx="2571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1">
                  <a:lumMod val="10000"/>
                </a:schemeClr>
              </a:buClr>
              <a:buSzPct val="75000"/>
              <a:defRPr/>
            </a:pPr>
            <a:r>
              <a:rPr kumimoji="1" lang="ru-RU" sz="2400" kern="0" dirty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Слабая физическая и психологическая подготовка;</a:t>
            </a:r>
          </a:p>
        </p:txBody>
      </p:sp>
      <p:pic>
        <p:nvPicPr>
          <p:cNvPr id="15" name="Рисунок 14" descr="14498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857750" y="3429000"/>
            <a:ext cx="1928813" cy="1973263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7" name="Рисунок 16" descr="img_8456_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63" y="214313"/>
            <a:ext cx="2667000" cy="1993900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8" name="Рисунок 17" descr="sel-9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2643188" y="4862513"/>
            <a:ext cx="1928812" cy="1781175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19" name="Рисунок 18" descr="p3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214313" y="3357563"/>
            <a:ext cx="1714500" cy="1835150"/>
          </a:xfrm>
          <a:prstGeom prst="rect">
            <a:avLst/>
          </a:prstGeom>
          <a:ln>
            <a:solidFill>
              <a:schemeClr val="accent3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Какое существование называется  автономным?</a:t>
            </a:r>
          </a:p>
        </p:txBody>
      </p:sp>
      <p:pic>
        <p:nvPicPr>
          <p:cNvPr id="12291" name="Рисунок 5" descr="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428625" y="1928813"/>
            <a:ext cx="54927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7429520" y="6072206"/>
            <a:ext cx="1500198" cy="5715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Подсказка</a:t>
            </a:r>
          </a:p>
        </p:txBody>
      </p:sp>
      <p:grpSp>
        <p:nvGrpSpPr>
          <p:cNvPr id="3" name="Группа 33"/>
          <p:cNvGrpSpPr>
            <a:grpSpLocks/>
          </p:cNvGrpSpPr>
          <p:nvPr/>
        </p:nvGrpSpPr>
        <p:grpSpPr bwMode="auto">
          <a:xfrm>
            <a:off x="5929313" y="4214813"/>
            <a:ext cx="1500187" cy="1500187"/>
            <a:chOff x="142844" y="4863250"/>
            <a:chExt cx="1571636" cy="1566146"/>
          </a:xfrm>
        </p:grpSpPr>
        <p:pic>
          <p:nvPicPr>
            <p:cNvPr id="12306" name="Рисунок 21" descr="BS00186_.WM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844" y="4863250"/>
              <a:ext cx="1540845" cy="1566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07" name="Группа 22"/>
            <p:cNvGrpSpPr>
              <a:grpSpLocks/>
            </p:cNvGrpSpPr>
            <p:nvPr/>
          </p:nvGrpSpPr>
          <p:grpSpPr bwMode="auto">
            <a:xfrm>
              <a:off x="357158" y="5001299"/>
              <a:ext cx="1357321" cy="1428098"/>
              <a:chOff x="357158" y="1715283"/>
              <a:chExt cx="2071700" cy="1713717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57503" y="1714690"/>
                <a:ext cx="2071356" cy="171430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357503" y="1714690"/>
                <a:ext cx="2071356" cy="171430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Группа 32"/>
          <p:cNvGrpSpPr>
            <a:grpSpLocks/>
          </p:cNvGrpSpPr>
          <p:nvPr/>
        </p:nvGrpSpPr>
        <p:grpSpPr bwMode="auto">
          <a:xfrm>
            <a:off x="7643813" y="3143250"/>
            <a:ext cx="1500187" cy="1285875"/>
            <a:chOff x="2143108" y="3429000"/>
            <a:chExt cx="1614266" cy="1554021"/>
          </a:xfrm>
        </p:grpSpPr>
        <p:pic>
          <p:nvPicPr>
            <p:cNvPr id="12302" name="Рисунок 8" descr="J0293800.WM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3108" y="3429000"/>
              <a:ext cx="1614266" cy="1554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03" name="Группа 25"/>
            <p:cNvGrpSpPr>
              <a:grpSpLocks/>
            </p:cNvGrpSpPr>
            <p:nvPr/>
          </p:nvGrpSpPr>
          <p:grpSpPr bwMode="auto">
            <a:xfrm>
              <a:off x="2285963" y="3429000"/>
              <a:ext cx="1357126" cy="1428619"/>
              <a:chOff x="357126" y="1714488"/>
              <a:chExt cx="2071403" cy="1714343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358095" y="1714488"/>
                <a:ext cx="2070181" cy="171518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358095" y="1714488"/>
                <a:ext cx="2070181" cy="171518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Группа 31"/>
          <p:cNvGrpSpPr>
            <a:grpSpLocks/>
          </p:cNvGrpSpPr>
          <p:nvPr/>
        </p:nvGrpSpPr>
        <p:grpSpPr bwMode="auto">
          <a:xfrm>
            <a:off x="6215063" y="1922463"/>
            <a:ext cx="1428750" cy="1506537"/>
            <a:chOff x="285720" y="1857364"/>
            <a:chExt cx="1571636" cy="1792438"/>
          </a:xfrm>
        </p:grpSpPr>
        <p:pic>
          <p:nvPicPr>
            <p:cNvPr id="12298" name="Picture 4" descr="BD08911_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5720" y="1857364"/>
              <a:ext cx="1571636" cy="179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299" name="Группа 28"/>
            <p:cNvGrpSpPr>
              <a:grpSpLocks/>
            </p:cNvGrpSpPr>
            <p:nvPr/>
          </p:nvGrpSpPr>
          <p:grpSpPr bwMode="auto">
            <a:xfrm>
              <a:off x="357159" y="2000251"/>
              <a:ext cx="1357321" cy="1428870"/>
              <a:chOff x="357160" y="1714501"/>
              <a:chExt cx="2071700" cy="1714644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57400" y="1715292"/>
                <a:ext cx="2070975" cy="171348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357400" y="1715292"/>
                <a:ext cx="2070975" cy="171348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rgbClr val="000000"/>
      </a:dk1>
      <a:lt1>
        <a:srgbClr val="FBFDD9"/>
      </a:lt1>
      <a:dk2>
        <a:srgbClr val="000000"/>
      </a:dk2>
      <a:lt2>
        <a:srgbClr val="000000"/>
      </a:lt2>
      <a:accent1>
        <a:srgbClr val="42C45E"/>
      </a:accent1>
      <a:accent2>
        <a:srgbClr val="FF0000"/>
      </a:accent2>
      <a:accent3>
        <a:srgbClr val="FDFEE9"/>
      </a:accent3>
      <a:accent4>
        <a:srgbClr val="000000"/>
      </a:accent4>
      <a:accent5>
        <a:srgbClr val="B0DEB6"/>
      </a:accent5>
      <a:accent6>
        <a:srgbClr val="00B98A"/>
      </a:accent6>
      <a:hlink>
        <a:srgbClr val="358C20"/>
      </a:hlink>
      <a:folHlink>
        <a:srgbClr val="0066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BFDD9"/>
        </a:lt1>
        <a:dk2>
          <a:srgbClr val="000000"/>
        </a:dk2>
        <a:lt2>
          <a:srgbClr val="000000"/>
        </a:lt2>
        <a:accent1>
          <a:srgbClr val="42C45E"/>
        </a:accent1>
        <a:accent2>
          <a:srgbClr val="00CC99"/>
        </a:accent2>
        <a:accent3>
          <a:srgbClr val="FDFEE9"/>
        </a:accent3>
        <a:accent4>
          <a:srgbClr val="000000"/>
        </a:accent4>
        <a:accent5>
          <a:srgbClr val="B0DEB6"/>
        </a:accent5>
        <a:accent6>
          <a:srgbClr val="00B98A"/>
        </a:accent6>
        <a:hlink>
          <a:srgbClr val="358C2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бабочка</Template>
  <TotalTime>487</TotalTime>
  <Words>258</Words>
  <Application>Microsoft Office PowerPoint</Application>
  <PresentationFormat>Экран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Cambria</vt:lpstr>
      <vt:lpstr>Arial Unicode MS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и экстремальные ситуации</dc:title>
  <dc:creator>Демидова О.Э.</dc:creator>
  <dc:description>ОБЖ 6 класс</dc:description>
  <cp:lastModifiedBy>Сергей</cp:lastModifiedBy>
  <cp:revision>65</cp:revision>
  <dcterms:created xsi:type="dcterms:W3CDTF">2008-09-06T10:54:56Z</dcterms:created>
  <dcterms:modified xsi:type="dcterms:W3CDTF">2011-09-24T10:01:36Z</dcterms:modified>
</cp:coreProperties>
</file>