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Lst>
  <p:sldSz cx="7559675" cy="1069181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304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ru-RU" smtClean="0"/>
              <a:t>Образец заголовка</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0833BC-0538-4E63-B478-BF642C724517}"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2817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0833BC-0538-4E63-B478-BF642C724517}"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331427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0833BC-0538-4E63-B478-BF642C724517}"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130705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0833BC-0538-4E63-B478-BF642C724517}"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316574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ru-RU" smtClean="0"/>
              <a:t>Образец заголовка</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0833BC-0538-4E63-B478-BF642C724517}" type="datetimeFigureOut">
              <a:rPr lang="ru-RU" smtClean="0"/>
              <a:t>27.02.2019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25179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0833BC-0538-4E63-B478-BF642C724517}" type="datetimeFigureOut">
              <a:rPr lang="ru-RU" smtClean="0"/>
              <a:t>27.02.2019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341488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smtClean="0"/>
              <a:t>Образец текста</a:t>
            </a:r>
          </a:p>
        </p:txBody>
      </p:sp>
      <p:sp>
        <p:nvSpPr>
          <p:cNvPr id="4" name="Content Placeholder 3"/>
          <p:cNvSpPr>
            <a:spLocks noGrp="1"/>
          </p:cNvSpPr>
          <p:nvPr>
            <p:ph sz="half" idx="2"/>
          </p:nvPr>
        </p:nvSpPr>
        <p:spPr>
          <a:xfrm>
            <a:off x="520713" y="3905482"/>
            <a:ext cx="3198096" cy="574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smtClean="0"/>
              <a:t>Образец текста</a:t>
            </a:r>
          </a:p>
        </p:txBody>
      </p:sp>
      <p:sp>
        <p:nvSpPr>
          <p:cNvPr id="6" name="Content Placeholder 5"/>
          <p:cNvSpPr>
            <a:spLocks noGrp="1"/>
          </p:cNvSpPr>
          <p:nvPr>
            <p:ph sz="quarter" idx="4"/>
          </p:nvPr>
        </p:nvSpPr>
        <p:spPr>
          <a:xfrm>
            <a:off x="3827086" y="3905482"/>
            <a:ext cx="3213847" cy="574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0833BC-0538-4E63-B478-BF642C724517}" type="datetimeFigureOut">
              <a:rPr lang="ru-RU" smtClean="0"/>
              <a:t>27.02.2019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107522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0833BC-0538-4E63-B478-BF642C724517}" type="datetimeFigureOut">
              <a:rPr lang="ru-RU" smtClean="0"/>
              <a:t>27.02.2019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39233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833BC-0538-4E63-B478-BF642C724517}" type="datetimeFigureOut">
              <a:rPr lang="ru-RU" smtClean="0"/>
              <a:t>27.02.2019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122176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smtClean="0"/>
              <a:t>Образец заголовка</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C50833BC-0538-4E63-B478-BF642C724517}" type="datetimeFigureOut">
              <a:rPr lang="ru-RU" smtClean="0"/>
              <a:t>27.02.2019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49437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smtClean="0"/>
              <a:t>Вставка рисунка</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C50833BC-0538-4E63-B478-BF642C724517}" type="datetimeFigureOut">
              <a:rPr lang="ru-RU" smtClean="0"/>
              <a:t>27.02.2019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960181-67A6-4B01-9A2C-0E07034EBB67}" type="slidenum">
              <a:rPr lang="ru-RU" smtClean="0"/>
              <a:t>‹#›</a:t>
            </a:fld>
            <a:endParaRPr lang="ru-RU"/>
          </a:p>
        </p:txBody>
      </p:sp>
    </p:spTree>
    <p:extLst>
      <p:ext uri="{BB962C8B-B14F-4D97-AF65-F5344CB8AC3E}">
        <p14:creationId xmlns:p14="http://schemas.microsoft.com/office/powerpoint/2010/main" val="4740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50833BC-0538-4E63-B478-BF642C724517}" type="datetimeFigureOut">
              <a:rPr lang="ru-RU" smtClean="0"/>
              <a:t>27.02.2019</a:t>
            </a:fld>
            <a:endParaRPr lang="ru-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9960181-67A6-4B01-9A2C-0E07034EBB67}" type="slidenum">
              <a:rPr lang="ru-RU" smtClean="0"/>
              <a:t>‹#›</a:t>
            </a:fld>
            <a:endParaRPr lang="ru-RU"/>
          </a:p>
        </p:txBody>
      </p:sp>
    </p:spTree>
    <p:extLst>
      <p:ext uri="{BB962C8B-B14F-4D97-AF65-F5344CB8AC3E}">
        <p14:creationId xmlns:p14="http://schemas.microsoft.com/office/powerpoint/2010/main" val="38726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39495">
            <a:off x="660300" y="6035336"/>
            <a:ext cx="3190333" cy="3294889"/>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1937">
            <a:off x="3672770" y="6080006"/>
            <a:ext cx="3082322" cy="32055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603849" y="2208361"/>
            <a:ext cx="6435306" cy="1938992"/>
          </a:xfrm>
          <a:prstGeom prst="rect">
            <a:avLst/>
          </a:prstGeom>
          <a:noFill/>
        </p:spPr>
        <p:txBody>
          <a:bodyPr wrap="square" rtlCol="0">
            <a:spAutoFit/>
          </a:bodyPr>
          <a:lstStyle/>
          <a:p>
            <a:pPr algn="ctr">
              <a:spcAft>
                <a:spcPts val="0"/>
              </a:spcAft>
            </a:pPr>
            <a:r>
              <a:rPr lang="ru-RU" sz="2400" b="1" dirty="0">
                <a:solidFill>
                  <a:srgbClr val="FF0000"/>
                </a:solidFill>
                <a:latin typeface="Times New Roman" panose="02020603050405020304" pitchFamily="18" charset="0"/>
                <a:ea typeface="Times New Roman" panose="02020603050405020304" pitchFamily="18" charset="0"/>
              </a:rPr>
              <a:t>ПРАКТИЧЕСКИЕ РЕКОМЕНДАЦИИ ДЛЯ РОДИТЕЛЕЙ</a:t>
            </a:r>
            <a:endParaRPr lang="ru-RU" sz="2400" dirty="0">
              <a:latin typeface="Times New Roman" panose="02020603050405020304" pitchFamily="18" charset="0"/>
              <a:ea typeface="Times New Roman" panose="02020603050405020304" pitchFamily="18" charset="0"/>
            </a:endParaRPr>
          </a:p>
          <a:p>
            <a:pPr algn="ctr">
              <a:spcAft>
                <a:spcPts val="0"/>
              </a:spcAft>
            </a:pPr>
            <a:r>
              <a:rPr lang="ru-RU" sz="2400" b="1" dirty="0">
                <a:solidFill>
                  <a:srgbClr val="0070C0"/>
                </a:solidFill>
                <a:latin typeface="Times New Roman" panose="02020603050405020304" pitchFamily="18" charset="0"/>
                <a:ea typeface="Times New Roman" panose="02020603050405020304" pitchFamily="18" charset="0"/>
              </a:rPr>
              <a:t>по развитию мелкой моторики рук у малышей</a:t>
            </a:r>
            <a:endParaRPr lang="ru-RU" sz="2400" dirty="0">
              <a:latin typeface="Times New Roman" panose="02020603050405020304" pitchFamily="18" charset="0"/>
              <a:ea typeface="Times New Roman" panose="02020603050405020304" pitchFamily="18" charset="0"/>
            </a:endParaRPr>
          </a:p>
          <a:p>
            <a:pPr algn="ctr">
              <a:spcAft>
                <a:spcPts val="0"/>
              </a:spcAft>
            </a:pPr>
            <a:r>
              <a:rPr lang="ru-RU" sz="2400" b="1" dirty="0">
                <a:solidFill>
                  <a:srgbClr val="0070C0"/>
                </a:solidFill>
                <a:latin typeface="Times New Roman" panose="02020603050405020304" pitchFamily="18" charset="0"/>
                <a:ea typeface="Times New Roman" panose="02020603050405020304" pitchFamily="18" charset="0"/>
              </a:rPr>
              <a:t>с использованием подручного материала</a:t>
            </a:r>
            <a:endParaRPr lang="ru-RU" sz="2400" dirty="0"/>
          </a:p>
        </p:txBody>
      </p:sp>
      <p:sp>
        <p:nvSpPr>
          <p:cNvPr id="3" name="TextBox 2"/>
          <p:cNvSpPr txBox="1"/>
          <p:nvPr/>
        </p:nvSpPr>
        <p:spPr>
          <a:xfrm>
            <a:off x="707366" y="379562"/>
            <a:ext cx="6228272" cy="369332"/>
          </a:xfrm>
          <a:prstGeom prst="rect">
            <a:avLst/>
          </a:prstGeom>
          <a:noFill/>
        </p:spPr>
        <p:txBody>
          <a:bodyPr wrap="square" rtlCol="0">
            <a:spAutoFit/>
          </a:bodyPr>
          <a:lstStyle/>
          <a:p>
            <a:pPr algn="ctr"/>
            <a:r>
              <a:rPr lang="ru-RU" dirty="0" smtClean="0"/>
              <a:t>МДОУ № 21 «Ласточка» ЯМР</a:t>
            </a:r>
            <a:endParaRPr lang="ru-RU" dirty="0"/>
          </a:p>
        </p:txBody>
      </p:sp>
      <p:sp>
        <p:nvSpPr>
          <p:cNvPr id="10" name="TextBox 9"/>
          <p:cNvSpPr txBox="1"/>
          <p:nvPr/>
        </p:nvSpPr>
        <p:spPr>
          <a:xfrm>
            <a:off x="3105509" y="4865298"/>
            <a:ext cx="4037163" cy="646331"/>
          </a:xfrm>
          <a:prstGeom prst="rect">
            <a:avLst/>
          </a:prstGeom>
          <a:noFill/>
        </p:spPr>
        <p:txBody>
          <a:bodyPr wrap="square" rtlCol="0">
            <a:spAutoFit/>
          </a:bodyPr>
          <a:lstStyle/>
          <a:p>
            <a:pPr algn="r"/>
            <a:r>
              <a:rPr lang="ru-RU" dirty="0" smtClean="0"/>
              <a:t>Подготовила: воспитатель </a:t>
            </a:r>
            <a:r>
              <a:rPr lang="ru-RU" dirty="0" smtClean="0"/>
              <a:t>Фонарева                           Наталья Юрьевна</a:t>
            </a:r>
            <a:endParaRPr lang="ru-RU" dirty="0"/>
          </a:p>
        </p:txBody>
      </p:sp>
      <p:sp>
        <p:nvSpPr>
          <p:cNvPr id="11" name="TextBox 10"/>
          <p:cNvSpPr txBox="1"/>
          <p:nvPr/>
        </p:nvSpPr>
        <p:spPr>
          <a:xfrm>
            <a:off x="1984075" y="9834113"/>
            <a:ext cx="3950899" cy="646331"/>
          </a:xfrm>
          <a:prstGeom prst="rect">
            <a:avLst/>
          </a:prstGeom>
          <a:noFill/>
        </p:spPr>
        <p:txBody>
          <a:bodyPr wrap="square" rtlCol="0">
            <a:spAutoFit/>
          </a:bodyPr>
          <a:lstStyle/>
          <a:p>
            <a:pPr algn="ctr"/>
            <a:r>
              <a:rPr lang="ru-RU" dirty="0"/>
              <a:t>д</a:t>
            </a:r>
            <a:r>
              <a:rPr lang="ru-RU" dirty="0" smtClean="0"/>
              <a:t>. </a:t>
            </a:r>
            <a:r>
              <a:rPr lang="ru-RU" dirty="0" err="1" smtClean="0"/>
              <a:t>Мокеевское</a:t>
            </a:r>
            <a:endParaRPr lang="ru-RU" dirty="0" smtClean="0"/>
          </a:p>
          <a:p>
            <a:pPr algn="ctr"/>
            <a:r>
              <a:rPr lang="ru-RU" dirty="0" smtClean="0"/>
              <a:t>2016 </a:t>
            </a:r>
            <a:endParaRPr lang="ru-RU" dirty="0"/>
          </a:p>
        </p:txBody>
      </p:sp>
    </p:spTree>
    <p:extLst>
      <p:ext uri="{BB962C8B-B14F-4D97-AF65-F5344CB8AC3E}">
        <p14:creationId xmlns:p14="http://schemas.microsoft.com/office/powerpoint/2010/main" val="132914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9293">
            <a:off x="3782388" y="601806"/>
            <a:ext cx="3245050" cy="335879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9495">
            <a:off x="505024" y="383442"/>
            <a:ext cx="3190333" cy="3294889"/>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42912">
            <a:off x="581631" y="3790096"/>
            <a:ext cx="3098028" cy="311833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1937">
            <a:off x="4080793" y="7126450"/>
            <a:ext cx="3082322" cy="32055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17882">
            <a:off x="3923217" y="3737306"/>
            <a:ext cx="3042681" cy="3149334"/>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06696">
            <a:off x="712902" y="7120148"/>
            <a:ext cx="3055014" cy="3218147"/>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559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904" y="198782"/>
            <a:ext cx="7215809" cy="10402848"/>
          </a:xfrm>
          <a:prstGeom prst="rect">
            <a:avLst/>
          </a:prstGeom>
        </p:spPr>
        <p:txBody>
          <a:bodyPr wrap="square">
            <a:spAutoFit/>
          </a:bodyPr>
          <a:lstStyle/>
          <a:p>
            <a:pPr algn="ctr">
              <a:spcAft>
                <a:spcPts val="0"/>
              </a:spcAft>
            </a:pPr>
            <a:r>
              <a:rPr lang="ru-RU" b="1" dirty="0">
                <a:solidFill>
                  <a:srgbClr val="FF0000"/>
                </a:solidFill>
                <a:latin typeface="Times New Roman" panose="02020603050405020304" pitchFamily="18" charset="0"/>
                <a:ea typeface="Times New Roman" panose="02020603050405020304" pitchFamily="18" charset="0"/>
              </a:rPr>
              <a:t>ПРАКТИЧЕСКИЕ РЕКОМЕНДАЦИИ ДЛЯ РОДИТЕЛЕЙ</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sz="2000" b="1" dirty="0">
                <a:solidFill>
                  <a:srgbClr val="0070C0"/>
                </a:solidFill>
                <a:latin typeface="Times New Roman" panose="02020603050405020304" pitchFamily="18" charset="0"/>
                <a:ea typeface="Times New Roman" panose="02020603050405020304" pitchFamily="18" charset="0"/>
              </a:rPr>
              <a:t>по развитию мелкой моторики рук у малышей</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sz="2000" b="1" dirty="0">
                <a:solidFill>
                  <a:srgbClr val="0070C0"/>
                </a:solidFill>
                <a:latin typeface="Times New Roman" panose="02020603050405020304" pitchFamily="18" charset="0"/>
                <a:ea typeface="Times New Roman" panose="02020603050405020304" pitchFamily="18" charset="0"/>
              </a:rPr>
              <a:t>с использованием подручного </a:t>
            </a:r>
            <a:r>
              <a:rPr lang="ru-RU" sz="2000" b="1" dirty="0" smtClean="0">
                <a:solidFill>
                  <a:srgbClr val="0070C0"/>
                </a:solidFill>
                <a:latin typeface="Times New Roman" panose="02020603050405020304" pitchFamily="18" charset="0"/>
                <a:ea typeface="Times New Roman" panose="02020603050405020304" pitchFamily="18" charset="0"/>
              </a:rPr>
              <a:t>материал</a:t>
            </a:r>
            <a:r>
              <a:rPr lang="ru-RU" sz="2000" b="1" dirty="0">
                <a:solidFill>
                  <a:srgbClr val="0070C0"/>
                </a:solidFill>
                <a:latin typeface="Times New Roman" panose="02020603050405020304" pitchFamily="18" charset="0"/>
                <a:ea typeface="Times New Roman" panose="02020603050405020304" pitchFamily="18" charset="0"/>
              </a:rPr>
              <a:t>а</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dirty="0">
                <a:solidFill>
                  <a:srgbClr val="0070C0"/>
                </a:solidFill>
                <a:latin typeface="Arial" panose="020B0604020202020204" pitchFamily="34"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Уважаемые </a:t>
            </a:r>
            <a:r>
              <a:rPr lang="ru-RU" dirty="0">
                <a:solidFill>
                  <a:srgbClr val="000000"/>
                </a:solidFill>
                <a:latin typeface="Times New Roman" panose="02020603050405020304" pitchFamily="18" charset="0"/>
                <a:ea typeface="Times New Roman" panose="02020603050405020304" pitchFamily="18" charset="0"/>
              </a:rPr>
              <a:t>родители!</a:t>
            </a:r>
            <a:endParaRPr lang="ru-RU" sz="1400" dirty="0">
              <a:latin typeface="Times New Roman" panose="02020603050405020304" pitchFamily="18" charset="0"/>
              <a:ea typeface="Times New Roman" panose="02020603050405020304" pitchFamily="18" charset="0"/>
            </a:endParaRPr>
          </a:p>
          <a:p>
            <a:pPr indent="449580">
              <a:spcAft>
                <a:spcPts val="0"/>
              </a:spcAft>
            </a:pPr>
            <a:r>
              <a:rPr lang="ru-RU" dirty="0">
                <a:solidFill>
                  <a:srgbClr val="000000"/>
                </a:solidFill>
                <a:latin typeface="Times New Roman" panose="02020603050405020304" pitchFamily="18" charset="0"/>
                <a:ea typeface="Times New Roman" panose="02020603050405020304" pitchFamily="18" charset="0"/>
              </a:rPr>
              <a:t>Многие из вас  слышали о том, что очень важно развивать у ребенка "мелкую моторику рук". О том, что мелкая моторика напрямую связана с развитием речи. Да, действительно, </a:t>
            </a:r>
            <a:r>
              <a:rPr lang="ru-RU" u="sng" dirty="0">
                <a:solidFill>
                  <a:srgbClr val="000000"/>
                </a:solidFill>
                <a:latin typeface="Times New Roman" panose="02020603050405020304" pitchFamily="18" charset="0"/>
                <a:ea typeface="Times New Roman" panose="02020603050405020304" pitchFamily="18" charset="0"/>
              </a:rPr>
              <a:t>нормальное развитие речи ребенка теснейшим образом связано с развитием движений пальцев рук.</a:t>
            </a:r>
            <a:r>
              <a:rPr lang="ru-RU" dirty="0">
                <a:solidFill>
                  <a:srgbClr val="000000"/>
                </a:solidFill>
                <a:latin typeface="Times New Roman" panose="02020603050405020304" pitchFamily="18" charset="0"/>
                <a:ea typeface="Times New Roman" panose="02020603050405020304" pitchFamily="18" charset="0"/>
              </a:rPr>
              <a:t> Это, прежде всего, определяется расположением в головном мозге моторной речевой зоны, которая практически является частью двигательной области. Известно, что около трети всей площади двигательной проекции занимает проекция кисти руки. Поэтому тренировка тонких движений пальцев рук оказывает большое влияние на развитие активной речи ребенка.</a:t>
            </a:r>
            <a:endParaRPr lang="ru-RU" sz="1400" dirty="0">
              <a:latin typeface="Times New Roman" panose="02020603050405020304" pitchFamily="18" charset="0"/>
              <a:ea typeface="Times New Roman" panose="02020603050405020304" pitchFamily="18" charset="0"/>
            </a:endParaRPr>
          </a:p>
          <a:p>
            <a:pPr indent="449580">
              <a:spcAft>
                <a:spcPts val="0"/>
              </a:spcAft>
            </a:pPr>
            <a:r>
              <a:rPr lang="ru-RU" u="sng" dirty="0">
                <a:solidFill>
                  <a:srgbClr val="000000"/>
                </a:solidFill>
                <a:latin typeface="Times New Roman" panose="02020603050405020304" pitchFamily="18" charset="0"/>
                <a:ea typeface="Times New Roman" panose="02020603050405020304" pitchFamily="18" charset="0"/>
              </a:rPr>
              <a:t>Предлагаем вам наиболее простейшие упражнения, направленные на развитие мелкой моторики рук ваших детей, которые можно провести, практически не отрываясь от домашних дел.</a:t>
            </a:r>
            <a:endParaRPr lang="ru-RU" sz="14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Вы можете предложить своим детям  выполнить следующие упражнения:</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FF0000"/>
                </a:solidFill>
                <a:latin typeface="Times New Roman" panose="02020603050405020304" pitchFamily="18" charset="0"/>
                <a:ea typeface="Times New Roman" panose="02020603050405020304" pitchFamily="18" charset="0"/>
              </a:rPr>
              <a:t>"Разложим по порядку"</a:t>
            </a:r>
            <a:endParaRPr lang="ru-RU" sz="14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Высыпьте в мисочку бусинки двух цветов (примерно по 5-7 бусинок каждого цвета) и справа от мисочки поставьте два блюдца. Предложите: "Давай в одно блюдце сложим все красные бусинки, а в другое - все зеленые". Чтобы оживить игру, скажите, например, что это угощенье для мишки и зайки, причем мишка любит только вишни, а зайка - только крыжовник. Перекладывать бусинки надо по одной, беря тремя пальцами (покажите). Если какие-то бусинки упадут на стол, попросите подобрать их с помощью совочка. Обязательно доведите работу до конца - этот навык очень важен. Поэтому на первых порах берите меньше бусинок.</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00B050"/>
                </a:solidFill>
                <a:latin typeface="Times New Roman" panose="02020603050405020304" pitchFamily="18" charset="0"/>
                <a:ea typeface="Times New Roman" panose="02020603050405020304" pitchFamily="18" charset="0"/>
              </a:rPr>
              <a:t>"Волшебное сито"</a:t>
            </a:r>
            <a:endParaRPr lang="ru-RU" sz="14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Скажите: "В этой чашке перемешаны рис и манка (покажите отдельно крупицы риса и манки). Как выбрать отсюда все рисовые зернышки? Это трудно сделать даже твоими маленькими и ловкими пальцами. Но тебе поможет сито!" Отделение одной крупы от другой похоже для ребенка на фокус. Объясните, почему так получается, насыпав в сито сначала чистую манку, а потом - рис.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64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027" y="159027"/>
            <a:ext cx="7215808" cy="10618291"/>
          </a:xfrm>
          <a:prstGeom prst="rect">
            <a:avLst/>
          </a:prstGeom>
        </p:spPr>
        <p:txBody>
          <a:bodyPr wrap="square">
            <a:spAutoFit/>
          </a:bodyPr>
          <a:lstStyle/>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Рис </a:t>
            </a:r>
            <a:r>
              <a:rPr lang="ru-RU" dirty="0">
                <a:solidFill>
                  <a:srgbClr val="000000"/>
                </a:solidFill>
                <a:latin typeface="Times New Roman" panose="02020603050405020304" pitchFamily="18" charset="0"/>
                <a:ea typeface="Times New Roman" panose="02020603050405020304" pitchFamily="18" charset="0"/>
              </a:rPr>
              <a:t>надо пересыпать в приготовленную тарелку. Порадуйтесь вместе с малышом достигнутому результату.</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0070C0"/>
                </a:solidFill>
                <a:latin typeface="Times New Roman" panose="02020603050405020304" pitchFamily="18" charset="0"/>
                <a:ea typeface="Times New Roman" panose="02020603050405020304" pitchFamily="18" charset="0"/>
              </a:rPr>
              <a:t>"Выловим из воды"</a:t>
            </a:r>
            <a:endParaRPr lang="ru-RU" sz="14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Налейте в миску воду и бросьте туда несколько мелких предметов: кусочки пробки, веточек и т.п. Предложите малышу с помощью маленького сита с ручкой выловить все эти предметы и сложить их в тарелку, стоящую на подносе справа от миски.</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7030A0"/>
                </a:solidFill>
                <a:latin typeface="Times New Roman" panose="02020603050405020304" pitchFamily="18" charset="0"/>
                <a:ea typeface="Times New Roman" panose="02020603050405020304" pitchFamily="18" charset="0"/>
              </a:rPr>
              <a:t>"Лепим колобки, колбаски и блинчики"</a:t>
            </a:r>
            <a:endParaRPr lang="ru-RU" sz="14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Дайте малышу небольшой размятый кусочек пластилина. Предложите приготовить праздничный обед для кукол. Покажите, как делать "колобки" (скатывать шарики), "колбаски" и "блинчики". Потом из этих "заготовок" можно "собрать" фигуры людей и животных. Помогая ребенку, не сковывайте его фантазию - победите соблазн лепить вместо него</a:t>
            </a:r>
            <a:r>
              <a:rPr lang="ru-RU" dirty="0" smtClean="0">
                <a:solidFill>
                  <a:srgbClr val="000000"/>
                </a:solidFill>
                <a:latin typeface="Times New Roman" panose="02020603050405020304" pitchFamily="18" charset="0"/>
                <a:ea typeface="Times New Roman" panose="02020603050405020304" pitchFamily="18" charset="0"/>
              </a:rPr>
              <a:t>.</a:t>
            </a:r>
            <a:r>
              <a:rPr lang="ru-RU" sz="1400" dirty="0" smtClean="0">
                <a:latin typeface="Times New Roman" panose="02020603050405020304" pitchFamily="18" charset="0"/>
                <a:ea typeface="Times New Roman" panose="02020603050405020304" pitchFamily="18" charset="0"/>
              </a:rPr>
              <a:t>                                            </a:t>
            </a:r>
            <a:r>
              <a:rPr lang="ru-RU" b="1" dirty="0" smtClean="0">
                <a:solidFill>
                  <a:srgbClr val="00B050"/>
                </a:solidFill>
                <a:latin typeface="Times New Roman" panose="02020603050405020304" pitchFamily="18" charset="0"/>
                <a:ea typeface="Times New Roman" panose="02020603050405020304" pitchFamily="18" charset="0"/>
              </a:rPr>
              <a:t>"</a:t>
            </a:r>
            <a:r>
              <a:rPr lang="ru-RU" b="1" dirty="0">
                <a:solidFill>
                  <a:srgbClr val="00B050"/>
                </a:solidFill>
                <a:latin typeface="Times New Roman" panose="02020603050405020304" pitchFamily="18" charset="0"/>
                <a:ea typeface="Times New Roman" panose="02020603050405020304" pitchFamily="18" charset="0"/>
              </a:rPr>
              <a:t>Открой и закрой"</a:t>
            </a:r>
            <a:endParaRPr lang="ru-RU" sz="1400" dirty="0">
              <a:latin typeface="Times New Roman" panose="02020603050405020304" pitchFamily="18" charset="0"/>
              <a:ea typeface="Times New Roman" panose="02020603050405020304" pitchFamily="18" charset="0"/>
            </a:endParaRPr>
          </a:p>
          <a:p>
            <a:pPr>
              <a:spcAft>
                <a:spcPts val="0"/>
              </a:spcAft>
            </a:pPr>
            <a:r>
              <a:rPr lang="ru-RU" dirty="0">
                <a:solidFill>
                  <a:srgbClr val="000000"/>
                </a:solidFill>
                <a:latin typeface="Times New Roman" panose="02020603050405020304" pitchFamily="18" charset="0"/>
                <a:ea typeface="Times New Roman" panose="02020603050405020304" pitchFamily="18" charset="0"/>
              </a:rPr>
              <a:t>Придумайте игру: например, малыш может быть врачом, у которого много баночек с лекарствами. Поставьте перед ребенком несколько маленьких баночек с закрытыми крышками (банки должны отличаться размером и формой). Предложите открыть все баночки, а потом снова закрыть, правильно подобрав крышки.</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C00000"/>
                </a:solidFill>
                <a:latin typeface="Times New Roman" panose="02020603050405020304" pitchFamily="18" charset="0"/>
                <a:ea typeface="Times New Roman" panose="02020603050405020304" pitchFamily="18" charset="0"/>
              </a:rPr>
              <a:t>"Была лужа - и нет ее"</a:t>
            </a:r>
            <a:endParaRPr lang="ru-RU" sz="1400"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Это упражнение имеет большое воспитательное значение: ребенок, пролив что-либо, сможет убрать за собой. Сначала научите малыша переносить губкой воду из одной тарелки в другую. Поставьте на поднос две тарелки: слева с небольшим количеством воды, справа - пустую. Покажите, как пользоваться губкой, набирая ею воду в одной тарелке и отжимая над другой. Затем пролейте немного воды на поднос и покажите, как вытереть лужу, собрав ее губкой.</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00B0F0"/>
                </a:solidFill>
                <a:latin typeface="Times New Roman" panose="02020603050405020304" pitchFamily="18" charset="0"/>
                <a:ea typeface="Times New Roman" panose="02020603050405020304" pitchFamily="18" charset="0"/>
              </a:rPr>
              <a:t>"Ну-ка, вылови"</a:t>
            </a:r>
            <a:endParaRPr lang="ru-RU" sz="1400"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Поставьте на поднос две тарелки: слева - глубокую, а справа - мелкую. В глубокую тарелку налейте воды и бросьте несколько мелких плавающих предметов. Предложите малышу выловить их по одному ложкой и переложить мелкую тарелку. Вначале помогите ему, слегка направляя его руку. Следите, чтобы ребенок правильно держал ложку. Важно довести упражнение до конца: все предметы перенести в мелкую тарелку, а пролитую воду - собрать губкой.</a:t>
            </a:r>
            <a:endParaRPr lang="ru-RU" sz="14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FF0000"/>
                </a:solidFill>
                <a:latin typeface="Times New Roman" panose="02020603050405020304" pitchFamily="18" charset="0"/>
                <a:ea typeface="Times New Roman" panose="02020603050405020304" pitchFamily="18" charset="0"/>
              </a:rPr>
              <a:t>"Пересыпаем ложкой"</a:t>
            </a:r>
            <a:endParaRPr lang="ru-RU" sz="14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Поставьте на поднос две чашки: слева - чашку с крупой, а справа - пустую. Вначале, двигая рукой ребенка, покажите, как набрать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6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026" y="139148"/>
            <a:ext cx="7235687" cy="10895290"/>
          </a:xfrm>
          <a:prstGeom prst="rect">
            <a:avLst/>
          </a:prstGeom>
        </p:spPr>
        <p:txBody>
          <a:bodyPr wrap="square">
            <a:spAutoFit/>
          </a:bodyPr>
          <a:lstStyle/>
          <a:p>
            <a:pPr>
              <a:spcAft>
                <a:spcPts val="0"/>
              </a:spcAft>
            </a:pPr>
            <a:r>
              <a:rPr lang="ru-RU" dirty="0">
                <a:solidFill>
                  <a:srgbClr val="000000"/>
                </a:solidFill>
                <a:latin typeface="Times New Roman" panose="02020603050405020304" pitchFamily="18" charset="0"/>
                <a:ea typeface="Times New Roman" panose="02020603050405020304" pitchFamily="18" charset="0"/>
              </a:rPr>
              <a:t>неполную ложку крупы, дождаться, чтобы крупа перестала сыпаться с ложки, и, плавно двигая рукой, перенести ложку к правой чашке и опрокинуть над ней. Помогите малышу набрать крупу, когда ее останется мало (подскажите, что надо нагнуть чашку левой рукой). Полезно сочетать это упражнение с размешиванием. Например, ребенок может сам насыпать сахар в чай и размешать его.</a:t>
            </a:r>
            <a:endParaRPr lang="ru-RU" sz="1400" dirty="0">
              <a:latin typeface="Times New Roman" panose="02020603050405020304" pitchFamily="18" charset="0"/>
              <a:ea typeface="Times New Roman" panose="02020603050405020304" pitchFamily="18" charset="0"/>
            </a:endParaRPr>
          </a:p>
          <a:p>
            <a:pPr indent="449580">
              <a:spcAft>
                <a:spcPts val="0"/>
              </a:spcAft>
            </a:pPr>
            <a:r>
              <a:rPr lang="ru-RU" dirty="0">
                <a:solidFill>
                  <a:srgbClr val="000000"/>
                </a:solidFill>
                <a:latin typeface="Times New Roman" panose="02020603050405020304" pitchFamily="18" charset="0"/>
                <a:ea typeface="Times New Roman" panose="02020603050405020304" pitchFamily="18" charset="0"/>
              </a:rPr>
              <a:t>Маленькие дети очень любят "запихивать" разные предметы в дырочки. Просто возьмите картонную коробку. Проделайте в крышке отверстия (одно или несколько), соответствующие предметам для вкладывания и игрушка готова. Вкладышами могут служить:  небольшие шарики;  коробочки от "киндер-сюрпризов";  крупные и средние бусины, пуговицы,  монетки;  карандаши, крышки от старых фломастеров;  </a:t>
            </a:r>
            <a:r>
              <a:rPr lang="ru-RU" dirty="0" err="1">
                <a:solidFill>
                  <a:srgbClr val="000000"/>
                </a:solidFill>
                <a:latin typeface="Times New Roman" panose="02020603050405020304" pitchFamily="18" charset="0"/>
                <a:ea typeface="Times New Roman" panose="02020603050405020304" pitchFamily="18" charset="0"/>
              </a:rPr>
              <a:t>фасолины</a:t>
            </a:r>
            <a:r>
              <a:rPr lang="ru-RU" dirty="0">
                <a:solidFill>
                  <a:srgbClr val="000000"/>
                </a:solidFill>
                <a:latin typeface="Times New Roman" panose="02020603050405020304" pitchFamily="18" charset="0"/>
                <a:ea typeface="Times New Roman" panose="02020603050405020304" pitchFamily="18" charset="0"/>
              </a:rPr>
              <a:t>, горошины; кубики, кирпичики, другие детали от строительного набора;  детали любых конструкторов, детали от пирамидок; любые фигуры, вырезанные из пенеплена (туристический коврик).</a:t>
            </a:r>
            <a:endParaRPr lang="ru-RU" sz="1400" dirty="0">
              <a:latin typeface="Times New Roman" panose="02020603050405020304" pitchFamily="18" charset="0"/>
              <a:ea typeface="Times New Roman" panose="02020603050405020304" pitchFamily="18" charset="0"/>
            </a:endParaRPr>
          </a:p>
          <a:p>
            <a:pPr indent="449580">
              <a:spcAft>
                <a:spcPts val="0"/>
              </a:spcAft>
            </a:pPr>
            <a:r>
              <a:rPr lang="ru-RU" dirty="0">
                <a:solidFill>
                  <a:srgbClr val="000000"/>
                </a:solidFill>
                <a:latin typeface="Times New Roman" panose="02020603050405020304" pitchFamily="18" charset="0"/>
                <a:ea typeface="Times New Roman" panose="02020603050405020304" pitchFamily="18" charset="0"/>
              </a:rPr>
              <a:t>Как только малыш освоил игрушку или она ему надоела - выбрасывайте ее или отдайте соседям. Сделайте новую игрушку - ее изготовление не отнимет у вас много времени. Чем больше разнообразных по форме и размеру предметов он будет проталкивать в отверстия, тем лучше.                                                        </a:t>
            </a:r>
            <a:endParaRPr lang="ru-RU" sz="1400" dirty="0">
              <a:latin typeface="Times New Roman" panose="02020603050405020304" pitchFamily="18" charset="0"/>
              <a:ea typeface="Times New Roman" panose="02020603050405020304" pitchFamily="18" charset="0"/>
            </a:endParaRPr>
          </a:p>
          <a:p>
            <a:pPr algn="just">
              <a:spcAft>
                <a:spcPts val="0"/>
              </a:spcAft>
            </a:pPr>
            <a:r>
              <a:rPr lang="ru-RU" b="1" dirty="0">
                <a:solidFill>
                  <a:srgbClr val="FF0000"/>
                </a:solidFill>
                <a:latin typeface="Times New Roman" panose="02020603050405020304" pitchFamily="18" charset="0"/>
                <a:ea typeface="Times New Roman" panose="02020603050405020304" pitchFamily="18" charset="0"/>
              </a:rPr>
              <a:t>Играя с ребенком в такие игры, обязательно соблюдайте некоторые очень важные правила:</a:t>
            </a:r>
            <a:endParaRPr lang="ru-RU" sz="1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dirty="0">
                <a:solidFill>
                  <a:srgbClr val="000000"/>
                </a:solidFill>
                <a:latin typeface="Times New Roman" panose="02020603050405020304" pitchFamily="18" charset="0"/>
                <a:ea typeface="Times New Roman" panose="02020603050405020304" pitchFamily="18" charset="0"/>
              </a:rPr>
              <a:t>дайте ребенку возможность самому выбрать игру;                                               </a:t>
            </a:r>
            <a:endParaRPr lang="ru-RU" sz="1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dirty="0">
                <a:solidFill>
                  <a:srgbClr val="000000"/>
                </a:solidFill>
                <a:latin typeface="Times New Roman" panose="02020603050405020304" pitchFamily="18" charset="0"/>
                <a:ea typeface="Times New Roman" panose="02020603050405020304" pitchFamily="18" charset="0"/>
              </a:rPr>
              <a:t>будьте всегда заинтересованным и внимательным партнером;                         </a:t>
            </a:r>
            <a:endParaRPr lang="ru-RU" sz="1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dirty="0">
                <a:solidFill>
                  <a:srgbClr val="000000"/>
                </a:solidFill>
                <a:latin typeface="Times New Roman" panose="02020603050405020304" pitchFamily="18" charset="0"/>
                <a:ea typeface="Times New Roman" panose="02020603050405020304" pitchFamily="18" charset="0"/>
              </a:rPr>
              <a:t>игра должна быть непродолжительной по времени;                                             </a:t>
            </a:r>
            <a:endParaRPr lang="ru-RU" sz="1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dirty="0">
                <a:solidFill>
                  <a:srgbClr val="000000"/>
                </a:solidFill>
                <a:latin typeface="Times New Roman" panose="02020603050405020304" pitchFamily="18" charset="0"/>
                <a:ea typeface="Times New Roman" panose="02020603050405020304" pitchFamily="18" charset="0"/>
              </a:rPr>
              <a:t> дайте четкую и понятную ребенку инструкцию;                                                    </a:t>
            </a:r>
            <a:endParaRPr lang="ru-RU" sz="1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u-RU" dirty="0">
                <a:solidFill>
                  <a:srgbClr val="000000"/>
                </a:solidFill>
                <a:latin typeface="Times New Roman" panose="02020603050405020304" pitchFamily="18" charset="0"/>
                <a:ea typeface="Times New Roman" panose="02020603050405020304" pitchFamily="18" charset="0"/>
              </a:rPr>
              <a:t>  всегда подводите итог игры (делайте рефлексию): что вы узнали, что научились делать и что ребенку понравилось больше всего.</a:t>
            </a:r>
            <a:endParaRPr lang="ru-RU" sz="1400" dirty="0">
              <a:latin typeface="Times New Roman" panose="02020603050405020304" pitchFamily="18" charset="0"/>
              <a:ea typeface="Times New Roman" panose="02020603050405020304" pitchFamily="18" charset="0"/>
            </a:endParaRPr>
          </a:p>
          <a:p>
            <a:pPr indent="449580" algn="just">
              <a:spcAft>
                <a:spcPts val="0"/>
              </a:spcAft>
            </a:pPr>
            <a:r>
              <a:rPr lang="ru-RU" b="1" dirty="0">
                <a:solidFill>
                  <a:srgbClr val="0070C0"/>
                </a:solidFill>
                <a:latin typeface="Times New Roman" panose="02020603050405020304" pitchFamily="18" charset="0"/>
                <a:ea typeface="Times New Roman" panose="02020603050405020304" pitchFamily="18" charset="0"/>
              </a:rPr>
              <a:t>Развивая моторику рук, нужно не забывать о том, что у малышей две руки. Старайтесь все упражнения дублировать: выполнять и правой и левой рукой.</a:t>
            </a:r>
            <a:endParaRPr lang="ru-RU" sz="1400" dirty="0">
              <a:latin typeface="Times New Roman" panose="02020603050405020304" pitchFamily="18" charset="0"/>
              <a:ea typeface="Times New Roman" panose="02020603050405020304" pitchFamily="18" charset="0"/>
            </a:endParaRPr>
          </a:p>
          <a:p>
            <a:pPr>
              <a:spcAft>
                <a:spcPts val="0"/>
              </a:spcAft>
            </a:pPr>
            <a:r>
              <a:rPr lang="ru-RU" dirty="0" smtClean="0">
                <a:solidFill>
                  <a:srgbClr val="000000"/>
                </a:solidFill>
                <a:latin typeface="Times New Roman" panose="02020603050405020304" pitchFamily="18" charset="0"/>
                <a:ea typeface="Times New Roman" panose="02020603050405020304" pitchFamily="18" charset="0"/>
              </a:rPr>
              <a:t>                                 Успехов </a:t>
            </a:r>
            <a:r>
              <a:rPr lang="ru-RU" dirty="0">
                <a:solidFill>
                  <a:srgbClr val="000000"/>
                </a:solidFill>
                <a:latin typeface="Times New Roman" panose="02020603050405020304" pitchFamily="18" charset="0"/>
                <a:ea typeface="Times New Roman" panose="02020603050405020304" pitchFamily="18" charset="0"/>
              </a:rPr>
              <a:t>Вам и вашим </a:t>
            </a:r>
            <a:r>
              <a:rPr lang="ru-RU" dirty="0" smtClean="0">
                <a:solidFill>
                  <a:srgbClr val="000000"/>
                </a:solidFill>
                <a:latin typeface="Times New Roman" panose="02020603050405020304" pitchFamily="18" charset="0"/>
                <a:ea typeface="Times New Roman" panose="02020603050405020304" pitchFamily="18" charset="0"/>
              </a:rPr>
              <a:t>детям!             </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62186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537</Words>
  <Application>Microsoft Office PowerPoint</Application>
  <PresentationFormat>Произвольный</PresentationFormat>
  <Paragraphs>41</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Эдуард</dc:creator>
  <cp:lastModifiedBy>user</cp:lastModifiedBy>
  <cp:revision>8</cp:revision>
  <cp:lastPrinted>2019-02-27T09:33:15Z</cp:lastPrinted>
  <dcterms:created xsi:type="dcterms:W3CDTF">2016-10-19T20:58:00Z</dcterms:created>
  <dcterms:modified xsi:type="dcterms:W3CDTF">2019-02-27T09:34:08Z</dcterms:modified>
</cp:coreProperties>
</file>