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1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latin typeface="Calibri" pitchFamily="34" charset="0"/>
            </a:rPr>
            <a:t>Формирование кадровой политики</a:t>
          </a:r>
          <a:endParaRPr lang="ru-RU" sz="2800" b="1" dirty="0">
            <a:latin typeface="Calibri" pitchFamily="34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dirty="0">
            <a:latin typeface="Calibri" pitchFamily="34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Заключение трудовых договоров</a:t>
          </a:r>
          <a:endParaRPr lang="ru-RU" sz="2600" b="1" dirty="0">
            <a:latin typeface="Calibri" pitchFamily="34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Разработка должностных инструкций</a:t>
          </a:r>
          <a:endParaRPr lang="ru-RU" sz="2600" b="1" dirty="0">
            <a:latin typeface="Calibri" pitchFamily="34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Установление системы оплаты труда</a:t>
          </a:r>
          <a:endParaRPr lang="ru-RU" sz="2600" b="1" dirty="0">
            <a:latin typeface="Calibri" pitchFamily="34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Имеющие или имевшие судимость</a:t>
          </a:r>
          <a:endParaRPr lang="ru-RU" b="1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Признанные недееспособными</a:t>
          </a:r>
          <a:endParaRPr lang="ru-RU" b="1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latin typeface="+mj-lt"/>
            </a:rPr>
            <a:t>Имеющие заболевания</a:t>
          </a:r>
          <a:endParaRPr lang="ru-RU" b="1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  <dgm:t>
        <a:bodyPr/>
        <a:lstStyle/>
        <a:p>
          <a:endParaRPr lang="ru-RU"/>
        </a:p>
      </dgm:t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</a:rPr>
            <a:t>Формирование кадровой политики</a:t>
          </a:r>
          <a:endParaRPr lang="ru-RU" sz="2800" b="1" kern="1200" dirty="0">
            <a:latin typeface="Calibri" pitchFamily="34" charset="0"/>
          </a:endParaRPr>
        </a:p>
      </dsp:txBody>
      <dsp:txXfrm>
        <a:off x="41123" y="76222"/>
        <a:ext cx="7417104" cy="760154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kern="1200" dirty="0">
            <a:latin typeface="Calibri" pitchFamily="34" charset="0"/>
          </a:endParaRPr>
        </a:p>
      </dsp:txBody>
      <dsp:txXfrm>
        <a:off x="41123" y="1048223"/>
        <a:ext cx="7417104" cy="760154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Заключение трудовых договоров</a:t>
          </a:r>
          <a:endParaRPr lang="ru-RU" sz="2600" b="1" kern="1200" dirty="0">
            <a:latin typeface="Calibri" pitchFamily="34" charset="0"/>
          </a:endParaRPr>
        </a:p>
      </dsp:txBody>
      <dsp:txXfrm>
        <a:off x="41123" y="2020223"/>
        <a:ext cx="7417104" cy="760154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Установление системы оплаты труда</a:t>
          </a:r>
          <a:endParaRPr lang="ru-RU" sz="2600" b="1" kern="1200" dirty="0">
            <a:latin typeface="Calibri" pitchFamily="34" charset="0"/>
          </a:endParaRPr>
        </a:p>
      </dsp:txBody>
      <dsp:txXfrm>
        <a:off x="41123" y="2992222"/>
        <a:ext cx="7417104" cy="760154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Разработка должностных инструкций</a:t>
          </a:r>
          <a:endParaRPr lang="ru-RU" sz="2600" b="1" kern="1200" dirty="0">
            <a:latin typeface="Calibri" pitchFamily="34" charset="0"/>
          </a:endParaRPr>
        </a:p>
      </dsp:txBody>
      <dsp:txXfrm>
        <a:off x="41123" y="3964223"/>
        <a:ext cx="7417104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Лишенные права заниматься педагогической деятельностью</a:t>
          </a:r>
          <a:endParaRPr lang="ru-RU" sz="2100" b="1" kern="1200" dirty="0"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-443578"/>
                <a:satOff val="2739"/>
                <a:lumOff val="-392"/>
                <a:alphaOff val="0"/>
                <a:tint val="64000"/>
                <a:lumMod val="118000"/>
              </a:schemeClr>
            </a:gs>
            <a:gs pos="100000">
              <a:schemeClr val="accent2">
                <a:hueOff val="-443578"/>
                <a:satOff val="2739"/>
                <a:lumOff val="-392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или имевшие судимость</a:t>
          </a:r>
          <a:endParaRPr lang="ru-RU" sz="2100" b="1" kern="1200" dirty="0">
            <a:latin typeface="+mj-lt"/>
          </a:endParaRP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443578"/>
              <a:satOff val="2739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-887157"/>
                <a:satOff val="5477"/>
                <a:lumOff val="-784"/>
                <a:alphaOff val="0"/>
                <a:tint val="64000"/>
                <a:lumMod val="118000"/>
              </a:schemeClr>
            </a:gs>
            <a:gs pos="100000">
              <a:schemeClr val="accent2">
                <a:hueOff val="-887157"/>
                <a:satOff val="5477"/>
                <a:lumOff val="-784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Признанные недееспособными</a:t>
          </a:r>
          <a:endParaRPr lang="ru-RU" sz="2100" b="1" kern="1200" dirty="0">
            <a:latin typeface="+mj-lt"/>
          </a:endParaRP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887157"/>
              <a:satOff val="5477"/>
              <a:lumOff val="-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-1330735"/>
                <a:satOff val="8216"/>
                <a:lumOff val="-1176"/>
                <a:alphaOff val="0"/>
                <a:tint val="64000"/>
                <a:lumMod val="118000"/>
              </a:schemeClr>
            </a:gs>
            <a:gs pos="100000">
              <a:schemeClr val="accent2">
                <a:hueOff val="-1330735"/>
                <a:satOff val="8216"/>
                <a:lumOff val="-1176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заболевания</a:t>
          </a:r>
          <a:endParaRPr lang="ru-RU" sz="2100" b="1" kern="1200" dirty="0"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330735"/>
              <a:satOff val="8216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sp:txBody>
      <dsp:txXfrm>
        <a:off x="30933" y="30933"/>
        <a:ext cx="4770588" cy="994266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533389" y="1279089"/>
        <a:ext cx="4748671" cy="994266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028346" y="2527245"/>
        <a:ext cx="4756171" cy="994265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530802" y="3775401"/>
        <a:ext cx="4748671" cy="994266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467453" y="808901"/>
        <a:ext cx="377567" cy="516580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969909" y="2057057"/>
        <a:ext cx="377567" cy="516580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464866" y="3305213"/>
        <a:ext cx="377567" cy="516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F79E0-1B49-438D-8DAD-DD6C859B1DB3}">
      <dsp:nvSpPr>
        <dsp:cNvPr id="0" name=""/>
        <dsp:cNvSpPr/>
      </dsp:nvSpPr>
      <dsp:spPr>
        <a:xfrm>
          <a:off x="0" y="3441433"/>
          <a:ext cx="6711950" cy="752901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1" action="ppaction://hlinkfile"/>
            </a:rPr>
            <a:t>анализ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>
        <a:off x="0" y="3441433"/>
        <a:ext cx="6711950" cy="752901"/>
      </dsp:txXfrm>
    </dsp:sp>
    <dsp:sp modelId="{CEF1F2C5-FBC5-4C6A-8BD5-D452007F370B}">
      <dsp:nvSpPr>
        <dsp:cNvPr id="0" name=""/>
        <dsp:cNvSpPr/>
      </dsp:nvSpPr>
      <dsp:spPr>
        <a:xfrm rot="10800000">
          <a:off x="0" y="2294764"/>
          <a:ext cx="6711950" cy="1157962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8000"/>
                <a:lumMod val="11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2294764"/>
        <a:ext cx="6711950" cy="752409"/>
      </dsp:txXfrm>
    </dsp:sp>
    <dsp:sp modelId="{5AE13A38-D1DF-4F79-8E1D-45296163227C}">
      <dsp:nvSpPr>
        <dsp:cNvPr id="0" name=""/>
        <dsp:cNvSpPr/>
      </dsp:nvSpPr>
      <dsp:spPr>
        <a:xfrm rot="10800000">
          <a:off x="0" y="1148095"/>
          <a:ext cx="6711950" cy="1157962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8000"/>
                <a:lumMod val="11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1148095"/>
        <a:ext cx="6711950" cy="752409"/>
      </dsp:txXfrm>
    </dsp:sp>
    <dsp:sp modelId="{15FA4A60-3385-4601-BE92-6C2B94DAD29E}">
      <dsp:nvSpPr>
        <dsp:cNvPr id="0" name=""/>
        <dsp:cNvSpPr/>
      </dsp:nvSpPr>
      <dsp:spPr>
        <a:xfrm rot="10800000">
          <a:off x="0" y="1426"/>
          <a:ext cx="6711950" cy="1157962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8000"/>
                <a:lumMod val="11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3" action="ppaction://hlinkfile"/>
            </a:rPr>
            <a:t>оценка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kern="1200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sp:txBody>
      <dsp:txXfrm rot="10800000">
        <a:off x="0" y="1426"/>
        <a:ext cx="6711950" cy="752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2F9F2-B4E8-4A13-941E-FD7393A311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6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4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44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22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8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4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4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96DC9-DC68-40A9-9614-D402B76C5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50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BB270-C99A-4C7B-9FC5-41576B1BB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70E99-F34F-49A8-84AF-5EB229394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0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87845-EC59-4CD8-8815-3835B84EE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13A3C-9981-40B3-AF0A-77535D003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3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DA78-35FA-4686-87F3-52F3B6CC4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9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7FB1-C96E-4816-A69C-3678F775B8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3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D2DF6-A1DC-47E5-949B-518E3ECD11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7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B90AF-5AE3-4CBE-939D-20A6904DE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2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19C0-388C-4685-986F-6AC372C6B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4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072CE9-472E-4A42-9E72-2F06A200E2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31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096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ст. воспитатель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Дубровина И.Ю</a:t>
            </a:r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ctr">
              <a:spcBef>
                <a:spcPts val="0"/>
              </a:spcBef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 smtClean="0">
                <a:latin typeface="Calibri" pitchFamily="34" charset="0"/>
              </a:rPr>
              <a:t>стимуляция творческой активности, инициативности сотрудников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b="1" dirty="0" smtClean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981200"/>
            <a:ext cx="8915400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 fontScale="925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0200" y="-36513"/>
            <a:ext cx="12192000" cy="82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4572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3333CC"/>
                </a:solidFill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ИКТ- 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526</TotalTime>
  <Words>633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2</vt:lpstr>
      <vt:lpstr>Wingdings 3</vt:lpstr>
      <vt:lpstr>Ион</vt:lpstr>
      <vt:lpstr>Профессиональный стандарт педагога в соответствии с ФГОС ДО</vt:lpstr>
      <vt:lpstr>Профессиональный стандарт педагога</vt:lpstr>
      <vt:lpstr>Презентация PowerPoint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   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user</cp:lastModifiedBy>
  <cp:revision>49</cp:revision>
  <cp:lastPrinted>1601-01-01T00:00:00Z</cp:lastPrinted>
  <dcterms:created xsi:type="dcterms:W3CDTF">1601-01-01T00:00:00Z</dcterms:created>
  <dcterms:modified xsi:type="dcterms:W3CDTF">2019-05-14T10:28:21Z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